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6" r:id="rId2"/>
    <p:sldId id="283" r:id="rId3"/>
    <p:sldId id="282" r:id="rId4"/>
    <p:sldId id="299" r:id="rId5"/>
    <p:sldId id="281" r:id="rId6"/>
    <p:sldId id="287" r:id="rId7"/>
    <p:sldId id="294" r:id="rId8"/>
    <p:sldId id="303" r:id="rId9"/>
    <p:sldId id="285" r:id="rId10"/>
    <p:sldId id="300" r:id="rId11"/>
    <p:sldId id="302" r:id="rId12"/>
    <p:sldId id="276" r:id="rId13"/>
    <p:sldId id="259"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Astrup" initials="RA" lastIdx="9" clrIdx="0">
    <p:extLst>
      <p:ext uri="{19B8F6BF-5375-455C-9EA6-DF929625EA0E}">
        <p15:presenceInfo xmlns:p15="http://schemas.microsoft.com/office/powerpoint/2012/main" userId="S-1-5-21-3467229336-4177536954-2781998706-5121" providerId="AD"/>
      </p:ext>
    </p:extLst>
  </p:cmAuthor>
  <p:cmAuthor id="2" name="Natascha Miljkovic" initials="NM" lastIdx="6" clrIdx="1">
    <p:extLst>
      <p:ext uri="{19B8F6BF-5375-455C-9EA6-DF929625EA0E}">
        <p15:presenceInfo xmlns:p15="http://schemas.microsoft.com/office/powerpoint/2012/main" userId="Natascha Miljko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C19"/>
    <a:srgbClr val="77933C"/>
    <a:srgbClr val="B7CE88"/>
    <a:srgbClr val="C3D69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68" autoAdjust="0"/>
    <p:restoredTop sz="93784" autoAdjust="0"/>
  </p:normalViewPr>
  <p:slideViewPr>
    <p:cSldViewPr>
      <p:cViewPr varScale="1">
        <p:scale>
          <a:sx n="67" d="100"/>
          <a:sy n="67" d="100"/>
        </p:scale>
        <p:origin x="150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Distribution of work time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AF-0044-9488-EAAD070CA0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AF-0044-9488-EAAD070CA0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AF-0044-9488-EAAD070CA0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AF-0044-9488-EAAD070CA0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AF-0044-9488-EAAD070CA0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Sheet1!$B$25:$B$29</c:f>
              <c:strCache>
                <c:ptCount val="5"/>
                <c:pt idx="0">
                  <c:v>Transport</c:v>
                </c:pt>
                <c:pt idx="1">
                  <c:v>Harvesting </c:v>
                </c:pt>
                <c:pt idx="2">
                  <c:v>Moving </c:v>
                </c:pt>
                <c:pt idx="3">
                  <c:v>Delay</c:v>
                </c:pt>
                <c:pt idx="4">
                  <c:v>Service &amp; Repair</c:v>
                </c:pt>
              </c:strCache>
            </c:strRef>
          </c:cat>
          <c:val>
            <c:numRef>
              <c:f>Sheet1!$C$25:$C$29</c:f>
              <c:numCache>
                <c:formatCode>0.00%</c:formatCode>
                <c:ptCount val="5"/>
                <c:pt idx="0">
                  <c:v>0.06</c:v>
                </c:pt>
                <c:pt idx="1">
                  <c:v>0.72</c:v>
                </c:pt>
                <c:pt idx="2">
                  <c:v>0.09</c:v>
                </c:pt>
                <c:pt idx="3">
                  <c:v>0.05</c:v>
                </c:pt>
                <c:pt idx="4">
                  <c:v>0.08</c:v>
                </c:pt>
              </c:numCache>
            </c:numRef>
          </c:val>
          <c:extLst>
            <c:ext xmlns:c16="http://schemas.microsoft.com/office/drawing/2014/chart" uri="{C3380CC4-5D6E-409C-BE32-E72D297353CC}">
              <c16:uniqueId val="{0000000A-C0AF-0044-9488-EAAD070CA03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826596675415574"/>
          <c:y val="0.21354111986001753"/>
          <c:w val="0.27124562554680659"/>
          <c:h val="0.5734959171770195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2F2D5-3489-4432-A24E-E51AA1423157}" type="datetimeFigureOut">
              <a:rPr lang="en-GB" smtClean="0"/>
              <a:pPr/>
              <a:t>13/02/2020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423DE-957C-4574-84F0-C20FD9505737}" type="slidenum">
              <a:rPr lang="en-GB" smtClean="0"/>
              <a:pPr/>
              <a:t>‹Nr.›</a:t>
            </a:fld>
            <a:endParaRPr lang="en-GB" dirty="0"/>
          </a:p>
        </p:txBody>
      </p:sp>
    </p:spTree>
    <p:extLst>
      <p:ext uri="{BB962C8B-B14F-4D97-AF65-F5344CB8AC3E}">
        <p14:creationId xmlns:p14="http://schemas.microsoft.com/office/powerpoint/2010/main" val="173180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11760" y="3379440"/>
            <a:ext cx="5504656" cy="1489720"/>
          </a:xfrm>
        </p:spPr>
        <p:txBody>
          <a:bodyPr>
            <a:normAutofit/>
          </a:bodyPr>
          <a:lstStyle>
            <a:lvl1pPr marL="0" indent="0" algn="l">
              <a:buNone/>
              <a:defRPr sz="1600" b="1" baseline="0">
                <a:solidFill>
                  <a:srgbClr val="8080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of presenter, Organisation, Date, Meeting </a:t>
            </a:r>
            <a:r>
              <a:rPr lang="en-GB" noProof="0" dirty="0" err="1"/>
              <a:t>etc</a:t>
            </a:r>
            <a:endParaRPr lang="en-GB" noProof="0" dirty="0"/>
          </a:p>
        </p:txBody>
      </p:sp>
      <p:pic>
        <p:nvPicPr>
          <p:cNvPr id="12290" name="Picture 2" descr="bic-6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3755" y="6358880"/>
            <a:ext cx="1610172" cy="33223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C+tex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7944" y="6379418"/>
            <a:ext cx="1440160" cy="317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395536" y="6265502"/>
            <a:ext cx="3672407" cy="646331"/>
          </a:xfrm>
          <a:prstGeom prst="rect">
            <a:avLst/>
          </a:prstGeom>
          <a:noFill/>
        </p:spPr>
        <p:txBody>
          <a:bodyPr wrap="square" rtlCol="0">
            <a:spAutoFit/>
          </a:bodyPr>
          <a:lstStyle/>
          <a:p>
            <a:r>
              <a:rPr lang="en-GB" sz="900" dirty="0">
                <a:solidFill>
                  <a:srgbClr val="77933C"/>
                </a:solidFill>
                <a:latin typeface="Segoe UI" panose="020B0502040204020203" pitchFamily="34" charset="0"/>
                <a:cs typeface="Segoe UI" panose="020B0502040204020203" pitchFamily="34" charset="0"/>
              </a:rPr>
              <a:t>This project has received funding from the Bio Based Industries Joint Undertaking under the European Union’s Horizon 2020 research and innovation programme under grant agreement No 720757.</a:t>
            </a:r>
          </a:p>
          <a:p>
            <a:endParaRPr lang="en-GB" sz="900" dirty="0">
              <a:solidFill>
                <a:srgbClr val="77933C"/>
              </a:solidFill>
              <a:latin typeface="Segoe UI" panose="020B0502040204020203" pitchFamily="34" charset="0"/>
              <a:cs typeface="Segoe UI" panose="020B0502040204020203" pitchFamily="34" charset="0"/>
            </a:endParaRPr>
          </a:p>
        </p:txBody>
      </p:sp>
      <p:sp>
        <p:nvSpPr>
          <p:cNvPr id="6" name="Picture Placeholder 5"/>
          <p:cNvSpPr>
            <a:spLocks noGrp="1"/>
          </p:cNvSpPr>
          <p:nvPr>
            <p:ph type="pic" sz="quarter" idx="10" hasCustomPrompt="1"/>
          </p:nvPr>
        </p:nvSpPr>
        <p:spPr>
          <a:xfrm>
            <a:off x="391713" y="3544981"/>
            <a:ext cx="1945456" cy="1332507"/>
          </a:xfrm>
        </p:spPr>
        <p:txBody>
          <a:bodyPr>
            <a:normAutofit/>
          </a:bodyPr>
          <a:lstStyle>
            <a:lvl1pPr marL="0" indent="0">
              <a:buNone/>
              <a:defRPr sz="2000"/>
            </a:lvl1pPr>
          </a:lstStyle>
          <a:p>
            <a:r>
              <a:rPr lang="en-GB" dirty="0"/>
              <a:t>Partner logo (optional)</a:t>
            </a:r>
          </a:p>
        </p:txBody>
      </p:sp>
      <p:sp>
        <p:nvSpPr>
          <p:cNvPr id="12" name="Title 1"/>
          <p:cNvSpPr>
            <a:spLocks noGrp="1"/>
          </p:cNvSpPr>
          <p:nvPr>
            <p:ph type="title"/>
          </p:nvPr>
        </p:nvSpPr>
        <p:spPr>
          <a:xfrm>
            <a:off x="0" y="208894"/>
            <a:ext cx="7308304" cy="2644042"/>
          </a:xfrm>
          <a:prstGeom prst="round2DiagRect">
            <a:avLst/>
          </a:prstGeom>
          <a:gradFill flip="none" rotWithShape="1">
            <a:gsLst>
              <a:gs pos="0">
                <a:srgbClr val="313C19"/>
              </a:gs>
              <a:gs pos="100000">
                <a:srgbClr val="77933C"/>
              </a:gs>
            </a:gsLst>
            <a:lin ang="2700000" scaled="1"/>
            <a:tileRect/>
          </a:gradFill>
        </p:spPr>
        <p:txBody>
          <a:bodyPr lIns="504000" anchor="ct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GB" dirty="0"/>
          </a:p>
        </p:txBody>
      </p:sp>
      <p:pic>
        <p:nvPicPr>
          <p:cNvPr id="2052" name="Picture 4" descr="Z:\RTD_Services\_Project Partcipation_H2020_BBI\_TECH4EFFECT\1_D&amp;E WP\_Task1-D&amp;E Strategy and Management\CI CD logos\project logo\Tech4Effect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92274" y="4869160"/>
            <a:ext cx="3223307" cy="1504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aniela Fichtenbauer\AppData\Local\Microsoft\Windows\INetCache\Content.Outlook\RH3E4AZQ\T4E Strichpunkt.jp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7545" y="6206755"/>
            <a:ext cx="6552727" cy="45719"/>
          </a:xfrm>
          <a:prstGeom prst="rect">
            <a:avLst/>
          </a:prstGeom>
          <a:noFill/>
          <a:ln>
            <a:noFill/>
          </a:ln>
        </p:spPr>
      </p:pic>
      <p:pic>
        <p:nvPicPr>
          <p:cNvPr id="13" name="Picture 12" descr="C:\Users\Daniela Fichtenbauer\AppData\Local\Microsoft\Windows\INetCache\Content.Outlook\RH3E4AZQ\T4E Strichpunkt.jp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5400000">
            <a:off x="6237481" y="2653599"/>
            <a:ext cx="4961469" cy="45719"/>
          </a:xfrm>
          <a:prstGeom prst="rect">
            <a:avLst/>
          </a:prstGeom>
          <a:noFill/>
          <a:ln>
            <a:noFill/>
          </a:ln>
        </p:spPr>
      </p:pic>
      <p:pic>
        <p:nvPicPr>
          <p:cNvPr id="5" name="Picture 4">
            <a:extLst>
              <a:ext uri="{FF2B5EF4-FFF2-40B4-BE49-F238E27FC236}">
                <a16:creationId xmlns:a16="http://schemas.microsoft.com/office/drawing/2014/main" id="{ECE67C43-465A-AE42-AD10-39CBBE2C0DA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42057" y="6186881"/>
            <a:ext cx="674359" cy="620717"/>
          </a:xfrm>
          <a:prstGeom prst="rect">
            <a:avLst/>
          </a:prstGeom>
        </p:spPr>
      </p:pic>
    </p:spTree>
    <p:extLst>
      <p:ext uri="{BB962C8B-B14F-4D97-AF65-F5344CB8AC3E}">
        <p14:creationId xmlns:p14="http://schemas.microsoft.com/office/powerpoint/2010/main" val="395221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8894"/>
            <a:ext cx="8316416" cy="1143000"/>
          </a:xfrm>
          <a:prstGeom prst="round2DiagRect">
            <a:avLst/>
          </a:prstGeom>
          <a:gradFill flip="none" rotWithShape="1">
            <a:gsLst>
              <a:gs pos="0">
                <a:srgbClr val="313C19"/>
              </a:gs>
              <a:gs pos="100000">
                <a:srgbClr val="77933C"/>
              </a:gs>
            </a:gsLst>
            <a:lin ang="2700000" scaled="1"/>
            <a:tileRect/>
          </a:gradFill>
        </p:spPr>
        <p:txBody>
          <a:bodyPr lIns="504000" anchor="ct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84785"/>
            <a:ext cx="8229600" cy="4248472"/>
          </a:xfrm>
        </p:spPr>
        <p:txBody>
          <a:bodyPr/>
          <a:lstStyle>
            <a:lvl1pPr>
              <a:defRPr sz="2200"/>
            </a:lvl1pPr>
            <a:lvl2pPr>
              <a:defRPr sz="2200"/>
            </a:lvl2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2195736" y="6381328"/>
            <a:ext cx="3960440" cy="476672"/>
          </a:xfrm>
        </p:spPr>
        <p:txBody>
          <a:bodyPr/>
          <a:lstStyle/>
          <a:p>
            <a:r>
              <a:rPr lang="en-GB" dirty="0"/>
              <a:t>www.tech4effect.eu</a:t>
            </a:r>
          </a:p>
        </p:txBody>
      </p:sp>
      <p:sp>
        <p:nvSpPr>
          <p:cNvPr id="6" name="Slide Number Placeholder 5"/>
          <p:cNvSpPr>
            <a:spLocks noGrp="1"/>
          </p:cNvSpPr>
          <p:nvPr>
            <p:ph type="sldNum" sz="quarter" idx="12"/>
          </p:nvPr>
        </p:nvSpPr>
        <p:spPr>
          <a:xfrm>
            <a:off x="395536" y="6401221"/>
            <a:ext cx="432048" cy="456779"/>
          </a:xfrm>
        </p:spPr>
        <p:txBody>
          <a:bodyPr/>
          <a:lstStyle/>
          <a:p>
            <a:fld id="{C9A98F10-CD57-4133-9FEE-AC8991C5221C}" type="slidenum">
              <a:rPr lang="en-GB" smtClean="0"/>
              <a:pPr/>
              <a:t>‹Nr.›</a:t>
            </a:fld>
            <a:endParaRPr lang="en-GB" dirty="0"/>
          </a:p>
        </p:txBody>
      </p:sp>
      <p:pic>
        <p:nvPicPr>
          <p:cNvPr id="9" name="Picture 4" descr="Z:\RTD_Services\_Project Partcipation_H2020_BBI\_TECH4EFFECT\1_D&amp;E WP\_Task1-D&amp;E Strategy and Management\CI CD logos\project logo\Tech4Effect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9179" y="5708073"/>
            <a:ext cx="1751293" cy="8172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aniela Fichtenbauer\AppData\Local\Microsoft\Windows\INetCache\Content.Outlook\RH3E4AZQ\T4E Strichpunkt.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5400000">
            <a:off x="5877440" y="3013639"/>
            <a:ext cx="5681550" cy="45720"/>
          </a:xfrm>
          <a:prstGeom prst="rect">
            <a:avLst/>
          </a:prstGeom>
          <a:noFill/>
          <a:ln>
            <a:noFill/>
          </a:ln>
        </p:spPr>
      </p:pic>
      <p:pic>
        <p:nvPicPr>
          <p:cNvPr id="8" name="Picture 7" descr="C:\Users\Daniela Fichtenbauer\AppData\Local\Microsoft\Windows\INetCache\Content.Outlook\RH3E4AZQ\T4E Strichpunkt.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1923" y="6381328"/>
            <a:ext cx="7310437" cy="45719"/>
          </a:xfrm>
          <a:prstGeom prst="rect">
            <a:avLst/>
          </a:prstGeom>
          <a:noFill/>
          <a:ln>
            <a:noFill/>
          </a:ln>
        </p:spPr>
      </p:pic>
    </p:spTree>
    <p:extLst>
      <p:ext uri="{BB962C8B-B14F-4D97-AF65-F5344CB8AC3E}">
        <p14:creationId xmlns:p14="http://schemas.microsoft.com/office/powerpoint/2010/main" val="34430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C:\Users\Daniela Fichtenbauer\AppData\Local\Microsoft\Windows\INetCache\Content.Outlook\RH3E4AZQ\T4E Strichpunkt.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5877440" y="3013639"/>
            <a:ext cx="5681550" cy="45720"/>
          </a:xfrm>
          <a:prstGeom prst="rect">
            <a:avLst/>
          </a:prstGeom>
          <a:noFill/>
          <a:ln>
            <a:noFill/>
          </a:ln>
        </p:spPr>
      </p:pic>
      <p:sp>
        <p:nvSpPr>
          <p:cNvPr id="4" name="Title 1"/>
          <p:cNvSpPr>
            <a:spLocks noGrp="1"/>
          </p:cNvSpPr>
          <p:nvPr>
            <p:ph type="title"/>
          </p:nvPr>
        </p:nvSpPr>
        <p:spPr>
          <a:xfrm>
            <a:off x="0" y="208894"/>
            <a:ext cx="8316416" cy="1143000"/>
          </a:xfrm>
          <a:prstGeom prst="round2DiagRect">
            <a:avLst/>
          </a:prstGeom>
          <a:gradFill flip="none" rotWithShape="1">
            <a:gsLst>
              <a:gs pos="0">
                <a:srgbClr val="313C19"/>
              </a:gs>
              <a:gs pos="100000">
                <a:srgbClr val="77933C"/>
              </a:gs>
            </a:gsLst>
            <a:lin ang="2700000" scaled="1"/>
            <a:tileRect/>
          </a:gradFill>
        </p:spPr>
        <p:txBody>
          <a:bodyPr lIns="504000" anchor="ct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341841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075240" cy="4565104"/>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5" name="Footer Placeholder 4"/>
          <p:cNvSpPr>
            <a:spLocks noGrp="1"/>
          </p:cNvSpPr>
          <p:nvPr>
            <p:ph type="ftr" sz="quarter" idx="3"/>
          </p:nvPr>
        </p:nvSpPr>
        <p:spPr>
          <a:xfrm>
            <a:off x="1043608" y="6309320"/>
            <a:ext cx="6408712" cy="432048"/>
          </a:xfrm>
          <a:prstGeom prst="rect">
            <a:avLst/>
          </a:prstGeom>
        </p:spPr>
        <p:txBody>
          <a:bodyPr vert="horz" lIns="91440" tIns="45720" rIns="91440" bIns="45720" rtlCol="0" anchor="ctr"/>
          <a:lstStyle>
            <a:lvl1pPr algn="ctr">
              <a:defRPr sz="1100">
                <a:solidFill>
                  <a:srgbClr val="77933C"/>
                </a:solidFill>
                <a:latin typeface="Segoe UI" panose="020B0502040204020203" pitchFamily="34" charset="0"/>
                <a:cs typeface="Segoe UI" panose="020B0502040204020203" pitchFamily="34" charset="0"/>
              </a:defRPr>
            </a:lvl1pPr>
          </a:lstStyle>
          <a:p>
            <a:r>
              <a:rPr lang="en-GB" dirty="0"/>
              <a:t>www.tech4effect.eu</a:t>
            </a:r>
          </a:p>
        </p:txBody>
      </p:sp>
      <p:sp>
        <p:nvSpPr>
          <p:cNvPr id="6" name="Slide Number Placeholder 5"/>
          <p:cNvSpPr>
            <a:spLocks noGrp="1"/>
          </p:cNvSpPr>
          <p:nvPr>
            <p:ph type="sldNum" sz="quarter" idx="4"/>
          </p:nvPr>
        </p:nvSpPr>
        <p:spPr>
          <a:xfrm>
            <a:off x="467544" y="6309320"/>
            <a:ext cx="514400" cy="412155"/>
          </a:xfrm>
          <a:prstGeom prst="rect">
            <a:avLst/>
          </a:prstGeom>
        </p:spPr>
        <p:txBody>
          <a:bodyPr vert="horz" lIns="91440" tIns="45720" rIns="91440" bIns="45720" rtlCol="0" anchor="ctr"/>
          <a:lstStyle>
            <a:lvl1pPr algn="r">
              <a:defRPr sz="1200">
                <a:solidFill>
                  <a:srgbClr val="77933C"/>
                </a:solidFill>
                <a:latin typeface="Segoe UI" panose="020B0502040204020203" pitchFamily="34" charset="0"/>
                <a:cs typeface="Segoe UI" panose="020B0502040204020203" pitchFamily="34" charset="0"/>
              </a:defRPr>
            </a:lvl1pPr>
          </a:lstStyle>
          <a:p>
            <a:fld id="{C9A98F10-CD57-4133-9FEE-AC8991C5221C}" type="slidenum">
              <a:rPr lang="en-GB" smtClean="0"/>
              <a:pPr/>
              <a:t>‹Nr.›</a:t>
            </a:fld>
            <a:endParaRPr lang="en-GB" dirty="0"/>
          </a:p>
        </p:txBody>
      </p:sp>
    </p:spTree>
    <p:extLst>
      <p:ext uri="{BB962C8B-B14F-4D97-AF65-F5344CB8AC3E}">
        <p14:creationId xmlns:p14="http://schemas.microsoft.com/office/powerpoint/2010/main" val="2359714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spcBef>
          <a:spcPct val="0"/>
        </a:spcBef>
        <a:buNone/>
        <a:defRPr sz="3600" b="1" kern="1200">
          <a:solidFill>
            <a:srgbClr val="77933C"/>
          </a:solidFill>
          <a:latin typeface="Segoe UI" panose="020B0502040204020203" pitchFamily="34" charset="0"/>
          <a:ea typeface="+mj-ea"/>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www.silvismart.eu/" TargetMode="External"/><Relationship Id="rId7" Type="http://schemas.openxmlformats.org/officeDocument/2006/relationships/image" Target="../media/image46.png"/><Relationship Id="rId2" Type="http://schemas.openxmlformats.org/officeDocument/2006/relationships/hyperlink" Target="http://www.tech4effect.eu/"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F1F428F-3C6B-1843-9348-C5895891466C}"/>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9282" t="13937" r="9282" b="16301"/>
          <a:stretch/>
        </p:blipFill>
        <p:spPr>
          <a:xfrm>
            <a:off x="395536" y="4995462"/>
            <a:ext cx="2448272" cy="1169842"/>
          </a:xfrm>
        </p:spPr>
      </p:pic>
      <p:sp>
        <p:nvSpPr>
          <p:cNvPr id="4" name="Title 3"/>
          <p:cNvSpPr>
            <a:spLocks noGrp="1"/>
          </p:cNvSpPr>
          <p:nvPr>
            <p:ph type="title"/>
          </p:nvPr>
        </p:nvSpPr>
        <p:spPr/>
        <p:txBody>
          <a:bodyPr/>
          <a:lstStyle/>
          <a:p>
            <a:r>
              <a:rPr lang="en-GB" sz="2000" dirty="0"/>
              <a:t>TECH4EFFECT – KNOWLEDGE AND TECHNOLOGIES FOR EFFECTIVE WOOD PROCUREMENT</a:t>
            </a:r>
            <a:br>
              <a:rPr lang="en-GB" sz="1800" dirty="0"/>
            </a:br>
            <a:br>
              <a:rPr lang="en-GB" sz="1800" dirty="0"/>
            </a:br>
            <a:r>
              <a:rPr lang="en-GB" sz="3700" dirty="0"/>
              <a:t>SILVISMART</a:t>
            </a:r>
            <a:br>
              <a:rPr lang="en-GB" sz="3700" dirty="0"/>
            </a:br>
            <a:r>
              <a:rPr lang="en-GB" sz="3700" dirty="0"/>
              <a:t>The forestry efficiency portal</a:t>
            </a:r>
          </a:p>
        </p:txBody>
      </p:sp>
    </p:spTree>
    <p:extLst>
      <p:ext uri="{BB962C8B-B14F-4D97-AF65-F5344CB8AC3E}">
        <p14:creationId xmlns:p14="http://schemas.microsoft.com/office/powerpoint/2010/main" val="243397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52C9-DB25-45B7-A237-20577FE14943}"/>
              </a:ext>
            </a:extLst>
          </p:cNvPr>
          <p:cNvSpPr>
            <a:spLocks noGrp="1"/>
          </p:cNvSpPr>
          <p:nvPr>
            <p:ph type="title"/>
          </p:nvPr>
        </p:nvSpPr>
        <p:spPr/>
        <p:txBody>
          <a:bodyPr/>
          <a:lstStyle/>
          <a:p>
            <a:r>
              <a:rPr lang="en-GB" dirty="0"/>
              <a:t>Data transfer</a:t>
            </a:r>
          </a:p>
        </p:txBody>
      </p:sp>
      <p:sp>
        <p:nvSpPr>
          <p:cNvPr id="3" name="Content Placeholder 2">
            <a:extLst>
              <a:ext uri="{FF2B5EF4-FFF2-40B4-BE49-F238E27FC236}">
                <a16:creationId xmlns:a16="http://schemas.microsoft.com/office/drawing/2014/main" id="{78C0AD43-487B-467A-9E92-543D3EE7D3B0}"/>
              </a:ext>
            </a:extLst>
          </p:cNvPr>
          <p:cNvSpPr>
            <a:spLocks noGrp="1"/>
          </p:cNvSpPr>
          <p:nvPr>
            <p:ph idx="1"/>
          </p:nvPr>
        </p:nvSpPr>
        <p:spPr>
          <a:xfrm>
            <a:off x="3837584" y="1351894"/>
            <a:ext cx="4478831" cy="5049326"/>
          </a:xfrm>
        </p:spPr>
        <p:txBody>
          <a:bodyPr>
            <a:normAutofit fontScale="92500"/>
          </a:bodyPr>
          <a:lstStyle/>
          <a:p>
            <a:pPr marL="0" indent="0" algn="just">
              <a:lnSpc>
                <a:spcPct val="120000"/>
              </a:lnSpc>
              <a:buNone/>
            </a:pPr>
            <a:r>
              <a:rPr lang="en-GB" dirty="0"/>
              <a:t>The machines collect data in </a:t>
            </a:r>
            <a:r>
              <a:rPr lang="en-GB" dirty="0" err="1"/>
              <a:t>StanForD</a:t>
            </a:r>
            <a:r>
              <a:rPr lang="en-GB" dirty="0"/>
              <a:t> files</a:t>
            </a:r>
          </a:p>
          <a:p>
            <a:pPr algn="just">
              <a:lnSpc>
                <a:spcPct val="120000"/>
              </a:lnSpc>
            </a:pPr>
            <a:r>
              <a:rPr lang="en-GB" dirty="0"/>
              <a:t>Connect a small box to your onboard computer and install an app on your smartphone for automatic transfer</a:t>
            </a:r>
          </a:p>
          <a:p>
            <a:pPr algn="just">
              <a:lnSpc>
                <a:spcPct val="120000"/>
              </a:lnSpc>
            </a:pPr>
            <a:r>
              <a:rPr lang="en-GB" dirty="0"/>
              <a:t>Send data files manually via e-mail</a:t>
            </a:r>
          </a:p>
          <a:p>
            <a:pPr algn="just">
              <a:lnSpc>
                <a:spcPct val="120000"/>
              </a:lnSpc>
            </a:pPr>
            <a:r>
              <a:rPr lang="en-GB" dirty="0"/>
              <a:t>Use your existing fleet-management system to send </a:t>
            </a:r>
            <a:r>
              <a:rPr lang="en-GB" dirty="0" err="1"/>
              <a:t>StandForD</a:t>
            </a:r>
            <a:r>
              <a:rPr lang="en-GB" dirty="0"/>
              <a:t> files</a:t>
            </a:r>
          </a:p>
          <a:p>
            <a:pPr marL="0" indent="0" algn="just">
              <a:lnSpc>
                <a:spcPct val="120000"/>
              </a:lnSpc>
              <a:buNone/>
            </a:pPr>
            <a:r>
              <a:rPr lang="en-GB" dirty="0"/>
              <a:t>Data is stored in the centralised SILVISMART database</a:t>
            </a:r>
          </a:p>
        </p:txBody>
      </p:sp>
      <p:sp>
        <p:nvSpPr>
          <p:cNvPr id="4" name="Footer Placeholder 3">
            <a:extLst>
              <a:ext uri="{FF2B5EF4-FFF2-40B4-BE49-F238E27FC236}">
                <a16:creationId xmlns:a16="http://schemas.microsoft.com/office/drawing/2014/main" id="{CC18B7F0-E360-471B-AD84-EF4A84A4B520}"/>
              </a:ext>
            </a:extLst>
          </p:cNvPr>
          <p:cNvSpPr>
            <a:spLocks noGrp="1"/>
          </p:cNvSpPr>
          <p:nvPr>
            <p:ph type="ftr" sz="quarter" idx="11"/>
          </p:nvPr>
        </p:nvSpPr>
        <p:spPr/>
        <p:txBody>
          <a:bodyPr/>
          <a:lstStyle/>
          <a:p>
            <a:r>
              <a:rPr lang="en-GB"/>
              <a:t>www.tech4effect.eu</a:t>
            </a:r>
            <a:endParaRPr lang="en-GB" dirty="0"/>
          </a:p>
        </p:txBody>
      </p:sp>
      <p:sp>
        <p:nvSpPr>
          <p:cNvPr id="5" name="Slide Number Placeholder 4">
            <a:extLst>
              <a:ext uri="{FF2B5EF4-FFF2-40B4-BE49-F238E27FC236}">
                <a16:creationId xmlns:a16="http://schemas.microsoft.com/office/drawing/2014/main" id="{D78E75DF-CD2D-4A81-AD0E-8C777771F448}"/>
              </a:ext>
            </a:extLst>
          </p:cNvPr>
          <p:cNvSpPr>
            <a:spLocks noGrp="1"/>
          </p:cNvSpPr>
          <p:nvPr>
            <p:ph type="sldNum" sz="quarter" idx="12"/>
          </p:nvPr>
        </p:nvSpPr>
        <p:spPr/>
        <p:txBody>
          <a:bodyPr/>
          <a:lstStyle/>
          <a:p>
            <a:fld id="{C9A98F10-CD57-4133-9FEE-AC8991C5221C}" type="slidenum">
              <a:rPr lang="en-GB" smtClean="0"/>
              <a:pPr/>
              <a:t>10</a:t>
            </a:fld>
            <a:endParaRPr lang="en-GB" dirty="0"/>
          </a:p>
        </p:txBody>
      </p:sp>
      <p:pic>
        <p:nvPicPr>
          <p:cNvPr id="7" name="Picture 6">
            <a:extLst>
              <a:ext uri="{FF2B5EF4-FFF2-40B4-BE49-F238E27FC236}">
                <a16:creationId xmlns:a16="http://schemas.microsoft.com/office/drawing/2014/main" id="{32E45BA8-DF31-4E42-907F-FFCFB62EF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429000"/>
            <a:ext cx="936104" cy="936104"/>
          </a:xfrm>
          <a:prstGeom prst="rect">
            <a:avLst/>
          </a:prstGeom>
        </p:spPr>
      </p:pic>
      <p:pic>
        <p:nvPicPr>
          <p:cNvPr id="10" name="Picture 9">
            <a:extLst>
              <a:ext uri="{FF2B5EF4-FFF2-40B4-BE49-F238E27FC236}">
                <a16:creationId xmlns:a16="http://schemas.microsoft.com/office/drawing/2014/main" id="{D276977E-8052-3A42-9132-91821220A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648" y="1207878"/>
            <a:ext cx="1847160" cy="1382804"/>
          </a:xfrm>
          <a:prstGeom prst="rect">
            <a:avLst/>
          </a:prstGeom>
        </p:spPr>
      </p:pic>
      <p:pic>
        <p:nvPicPr>
          <p:cNvPr id="11" name="Content Placeholder 6">
            <a:extLst>
              <a:ext uri="{FF2B5EF4-FFF2-40B4-BE49-F238E27FC236}">
                <a16:creationId xmlns:a16="http://schemas.microsoft.com/office/drawing/2014/main" id="{F8F73B28-2EEC-2F40-A545-F008CB401257}"/>
              </a:ext>
            </a:extLst>
          </p:cNvPr>
          <p:cNvPicPr>
            <a:picLocks noChangeAspect="1"/>
          </p:cNvPicPr>
          <p:nvPr/>
        </p:nvPicPr>
        <p:blipFill rotWithShape="1">
          <a:blip r:embed="rId4">
            <a:extLst>
              <a:ext uri="{28A0092B-C50C-407E-A947-70E740481C1C}">
                <a14:useLocalDpi xmlns:a14="http://schemas.microsoft.com/office/drawing/2010/main" val="0"/>
              </a:ext>
            </a:extLst>
          </a:blip>
          <a:srcRect l="7320" t="53905" r="83930" b="12970"/>
          <a:stretch/>
        </p:blipFill>
        <p:spPr>
          <a:xfrm>
            <a:off x="603176" y="3562356"/>
            <a:ext cx="720080" cy="1306804"/>
          </a:xfrm>
          <a:prstGeom prst="rect">
            <a:avLst/>
          </a:prstGeom>
        </p:spPr>
      </p:pic>
      <p:pic>
        <p:nvPicPr>
          <p:cNvPr id="12" name="Content Placeholder 6">
            <a:extLst>
              <a:ext uri="{FF2B5EF4-FFF2-40B4-BE49-F238E27FC236}">
                <a16:creationId xmlns:a16="http://schemas.microsoft.com/office/drawing/2014/main" id="{F4656111-D01D-1945-AD3C-1E040BC8B19E}"/>
              </a:ext>
            </a:extLst>
          </p:cNvPr>
          <p:cNvPicPr>
            <a:picLocks noChangeAspect="1"/>
          </p:cNvPicPr>
          <p:nvPr/>
        </p:nvPicPr>
        <p:blipFill rotWithShape="1">
          <a:blip r:embed="rId4">
            <a:extLst>
              <a:ext uri="{28A0092B-C50C-407E-A947-70E740481C1C}">
                <a14:useLocalDpi xmlns:a14="http://schemas.microsoft.com/office/drawing/2010/main" val="0"/>
              </a:ext>
            </a:extLst>
          </a:blip>
          <a:srcRect l="28670" t="27068" r="55177" b="38252"/>
          <a:stretch/>
        </p:blipFill>
        <p:spPr>
          <a:xfrm>
            <a:off x="1403648" y="5013176"/>
            <a:ext cx="1329317" cy="1368152"/>
          </a:xfrm>
          <a:prstGeom prst="rect">
            <a:avLst/>
          </a:prstGeom>
        </p:spPr>
      </p:pic>
      <p:sp>
        <p:nvSpPr>
          <p:cNvPr id="14" name="Rounded Rectangle 13">
            <a:extLst>
              <a:ext uri="{FF2B5EF4-FFF2-40B4-BE49-F238E27FC236}">
                <a16:creationId xmlns:a16="http://schemas.microsoft.com/office/drawing/2014/main" id="{F1C4356C-DEA0-D147-BD3B-EAC839F73784}"/>
              </a:ext>
            </a:extLst>
          </p:cNvPr>
          <p:cNvSpPr/>
          <p:nvPr/>
        </p:nvSpPr>
        <p:spPr>
          <a:xfrm>
            <a:off x="251520" y="3125935"/>
            <a:ext cx="711696" cy="576064"/>
          </a:xfrm>
          <a:prstGeom prst="round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rgbClr val="313C19"/>
                </a:solidFill>
              </a:rPr>
              <a:t>Greenbox</a:t>
            </a:r>
            <a:endParaRPr lang="en-GB" sz="1200" b="1" dirty="0">
              <a:solidFill>
                <a:srgbClr val="313C19"/>
              </a:solidFill>
            </a:endParaRPr>
          </a:p>
        </p:txBody>
      </p:sp>
      <p:pic>
        <p:nvPicPr>
          <p:cNvPr id="16" name="Picture 15">
            <a:extLst>
              <a:ext uri="{FF2B5EF4-FFF2-40B4-BE49-F238E27FC236}">
                <a16:creationId xmlns:a16="http://schemas.microsoft.com/office/drawing/2014/main" id="{19B8AADA-4E27-784E-87CD-39BA0ED794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3312" y="3592182"/>
            <a:ext cx="966600" cy="723503"/>
          </a:xfrm>
          <a:prstGeom prst="rect">
            <a:avLst/>
          </a:prstGeom>
        </p:spPr>
      </p:pic>
      <p:cxnSp>
        <p:nvCxnSpPr>
          <p:cNvPr id="17" name="Straight Arrow Connector 16">
            <a:extLst>
              <a:ext uri="{FF2B5EF4-FFF2-40B4-BE49-F238E27FC236}">
                <a16:creationId xmlns:a16="http://schemas.microsoft.com/office/drawing/2014/main" id="{F776C008-B51A-AC41-8550-DA48B5123D8C}"/>
              </a:ext>
            </a:extLst>
          </p:cNvPr>
          <p:cNvCxnSpPr>
            <a:cxnSpLocks/>
          </p:cNvCxnSpPr>
          <p:nvPr/>
        </p:nvCxnSpPr>
        <p:spPr>
          <a:xfrm flipH="1">
            <a:off x="607368" y="2350878"/>
            <a:ext cx="715888" cy="6310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2D7F96-167F-0745-9442-FA0745E5DF8A}"/>
              </a:ext>
            </a:extLst>
          </p:cNvPr>
          <p:cNvCxnSpPr>
            <a:cxnSpLocks/>
          </p:cNvCxnSpPr>
          <p:nvPr/>
        </p:nvCxnSpPr>
        <p:spPr>
          <a:xfrm>
            <a:off x="2032380" y="2535705"/>
            <a:ext cx="19340" cy="7492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33E32AE-6435-3845-A0CA-26004AD24BBF}"/>
              </a:ext>
            </a:extLst>
          </p:cNvPr>
          <p:cNvCxnSpPr>
            <a:cxnSpLocks/>
          </p:cNvCxnSpPr>
          <p:nvPr/>
        </p:nvCxnSpPr>
        <p:spPr>
          <a:xfrm>
            <a:off x="2699792" y="2371950"/>
            <a:ext cx="458382" cy="9816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39063F-C775-5546-8658-059A662EE337}"/>
              </a:ext>
            </a:extLst>
          </p:cNvPr>
          <p:cNvCxnSpPr>
            <a:cxnSpLocks/>
          </p:cNvCxnSpPr>
          <p:nvPr/>
        </p:nvCxnSpPr>
        <p:spPr>
          <a:xfrm>
            <a:off x="2058714" y="4385610"/>
            <a:ext cx="19340" cy="7492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B0B9AD4-D6BF-2C48-889D-EEB0D1D494C2}"/>
              </a:ext>
            </a:extLst>
          </p:cNvPr>
          <p:cNvCxnSpPr>
            <a:cxnSpLocks/>
          </p:cNvCxnSpPr>
          <p:nvPr/>
        </p:nvCxnSpPr>
        <p:spPr>
          <a:xfrm>
            <a:off x="1091100" y="4752958"/>
            <a:ext cx="369788" cy="5760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DC0E81-8C6B-B546-8CD3-0968AC095A19}"/>
              </a:ext>
            </a:extLst>
          </p:cNvPr>
          <p:cNvCxnSpPr>
            <a:cxnSpLocks/>
            <a:stCxn id="16" idx="2"/>
          </p:cNvCxnSpPr>
          <p:nvPr/>
        </p:nvCxnSpPr>
        <p:spPr>
          <a:xfrm flipH="1">
            <a:off x="2427876" y="4315685"/>
            <a:ext cx="868736" cy="8195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39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3B95-9649-428E-895E-37DE23A4EBC2}"/>
              </a:ext>
            </a:extLst>
          </p:cNvPr>
          <p:cNvSpPr>
            <a:spLocks noGrp="1"/>
          </p:cNvSpPr>
          <p:nvPr>
            <p:ph type="title"/>
          </p:nvPr>
        </p:nvSpPr>
        <p:spPr/>
        <p:txBody>
          <a:bodyPr/>
          <a:lstStyle/>
          <a:p>
            <a:r>
              <a:rPr lang="en-GB" dirty="0"/>
              <a:t>You can participate in SILVISMART!</a:t>
            </a:r>
          </a:p>
        </p:txBody>
      </p:sp>
      <p:sp>
        <p:nvSpPr>
          <p:cNvPr id="3" name="Content Placeholder 2">
            <a:extLst>
              <a:ext uri="{FF2B5EF4-FFF2-40B4-BE49-F238E27FC236}">
                <a16:creationId xmlns:a16="http://schemas.microsoft.com/office/drawing/2014/main" id="{05F74C13-0BCF-4431-8932-8366EF1F83B3}"/>
              </a:ext>
            </a:extLst>
          </p:cNvPr>
          <p:cNvSpPr>
            <a:spLocks noGrp="1"/>
          </p:cNvSpPr>
          <p:nvPr>
            <p:ph idx="1"/>
          </p:nvPr>
        </p:nvSpPr>
        <p:spPr>
          <a:xfrm>
            <a:off x="4250490" y="1382894"/>
            <a:ext cx="3993918" cy="749962"/>
          </a:xfrm>
        </p:spPr>
        <p:txBody>
          <a:bodyPr>
            <a:normAutofit/>
          </a:bodyPr>
          <a:lstStyle/>
          <a:p>
            <a:pPr marL="0" indent="0">
              <a:buNone/>
            </a:pPr>
            <a:r>
              <a:rPr lang="en-GB" sz="1600" b="1" dirty="0"/>
              <a:t>Send an e-mail to your national contact to receive your login</a:t>
            </a:r>
          </a:p>
        </p:txBody>
      </p:sp>
      <p:sp>
        <p:nvSpPr>
          <p:cNvPr id="4" name="Footer Placeholder 3">
            <a:extLst>
              <a:ext uri="{FF2B5EF4-FFF2-40B4-BE49-F238E27FC236}">
                <a16:creationId xmlns:a16="http://schemas.microsoft.com/office/drawing/2014/main" id="{378C2551-8DCD-49F4-9BBD-60DF93319735}"/>
              </a:ext>
            </a:extLst>
          </p:cNvPr>
          <p:cNvSpPr>
            <a:spLocks noGrp="1"/>
          </p:cNvSpPr>
          <p:nvPr>
            <p:ph type="ftr" sz="quarter" idx="11"/>
          </p:nvPr>
        </p:nvSpPr>
        <p:spPr>
          <a:xfrm>
            <a:off x="2843808" y="6381328"/>
            <a:ext cx="3960440" cy="476672"/>
          </a:xfrm>
        </p:spPr>
        <p:txBody>
          <a:bodyPr/>
          <a:lstStyle/>
          <a:p>
            <a:r>
              <a:rPr lang="en-GB"/>
              <a:t>www.tech4effect.eu</a:t>
            </a:r>
            <a:endParaRPr lang="en-GB" dirty="0"/>
          </a:p>
        </p:txBody>
      </p:sp>
      <p:sp>
        <p:nvSpPr>
          <p:cNvPr id="5" name="Slide Number Placeholder 4">
            <a:extLst>
              <a:ext uri="{FF2B5EF4-FFF2-40B4-BE49-F238E27FC236}">
                <a16:creationId xmlns:a16="http://schemas.microsoft.com/office/drawing/2014/main" id="{1F18946C-CD66-4241-96B0-C5F66D9B4631}"/>
              </a:ext>
            </a:extLst>
          </p:cNvPr>
          <p:cNvSpPr>
            <a:spLocks noGrp="1"/>
          </p:cNvSpPr>
          <p:nvPr>
            <p:ph type="sldNum" sz="quarter" idx="12"/>
          </p:nvPr>
        </p:nvSpPr>
        <p:spPr>
          <a:xfrm>
            <a:off x="1043608" y="6401221"/>
            <a:ext cx="432048" cy="456779"/>
          </a:xfrm>
        </p:spPr>
        <p:txBody>
          <a:bodyPr/>
          <a:lstStyle/>
          <a:p>
            <a:fld id="{C9A98F10-CD57-4133-9FEE-AC8991C5221C}" type="slidenum">
              <a:rPr lang="en-GB" smtClean="0"/>
              <a:pPr/>
              <a:t>11</a:t>
            </a:fld>
            <a:endParaRPr lang="en-GB" dirty="0"/>
          </a:p>
        </p:txBody>
      </p:sp>
      <p:pic>
        <p:nvPicPr>
          <p:cNvPr id="7" name="Picture 6">
            <a:extLst>
              <a:ext uri="{FF2B5EF4-FFF2-40B4-BE49-F238E27FC236}">
                <a16:creationId xmlns:a16="http://schemas.microsoft.com/office/drawing/2014/main" id="{AE697D21-9CFF-624F-ACCA-D84E58FB53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90" t="17273" r="32387"/>
          <a:stretch/>
        </p:blipFill>
        <p:spPr>
          <a:xfrm>
            <a:off x="611560" y="1412776"/>
            <a:ext cx="3384377" cy="4467098"/>
          </a:xfrm>
          <a:prstGeom prst="rect">
            <a:avLst/>
          </a:prstGeom>
          <a:ln>
            <a:solidFill>
              <a:schemeClr val="tx2"/>
            </a:solidFill>
          </a:ln>
        </p:spPr>
      </p:pic>
      <p:sp>
        <p:nvSpPr>
          <p:cNvPr id="8" name="Rectangle 7">
            <a:extLst>
              <a:ext uri="{FF2B5EF4-FFF2-40B4-BE49-F238E27FC236}">
                <a16:creationId xmlns:a16="http://schemas.microsoft.com/office/drawing/2014/main" id="{55C6366E-A8C2-ED47-BC72-13FD608EDFB6}"/>
              </a:ext>
            </a:extLst>
          </p:cNvPr>
          <p:cNvSpPr/>
          <p:nvPr/>
        </p:nvSpPr>
        <p:spPr>
          <a:xfrm>
            <a:off x="4232480" y="2084695"/>
            <a:ext cx="4456798" cy="584775"/>
          </a:xfrm>
          <a:prstGeom prst="rect">
            <a:avLst/>
          </a:prstGeom>
        </p:spPr>
        <p:txBody>
          <a:bodyPr wrap="square">
            <a:spAutoFit/>
          </a:bodyPr>
          <a:lstStyle/>
          <a:p>
            <a:r>
              <a:rPr lang="fr-FR" sz="1600" dirty="0"/>
              <a:t>For </a:t>
            </a:r>
            <a:r>
              <a:rPr lang="fr-FR" sz="1600" dirty="0" err="1"/>
              <a:t>Norway</a:t>
            </a:r>
            <a:r>
              <a:rPr lang="fr-FR" sz="1600" dirty="0"/>
              <a:t> Rasmus Astrup (NIBIO):</a:t>
            </a:r>
          </a:p>
          <a:p>
            <a:r>
              <a:rPr lang="fr-FR" sz="1600" dirty="0" err="1"/>
              <a:t>rasmus.astrup</a:t>
            </a:r>
            <a:r>
              <a:rPr lang="fr-FR" sz="1600" dirty="0"/>
              <a:t>(a)nibio.no</a:t>
            </a:r>
            <a:endParaRPr lang="en-GB" sz="1600" dirty="0"/>
          </a:p>
        </p:txBody>
      </p:sp>
      <p:sp>
        <p:nvSpPr>
          <p:cNvPr id="9" name="Rectangle 8">
            <a:extLst>
              <a:ext uri="{FF2B5EF4-FFF2-40B4-BE49-F238E27FC236}">
                <a16:creationId xmlns:a16="http://schemas.microsoft.com/office/drawing/2014/main" id="{22091547-E081-514B-87D3-E273C7B0F5D2}"/>
              </a:ext>
            </a:extLst>
          </p:cNvPr>
          <p:cNvSpPr/>
          <p:nvPr/>
        </p:nvSpPr>
        <p:spPr>
          <a:xfrm>
            <a:off x="4250490" y="2719518"/>
            <a:ext cx="4312782" cy="584775"/>
          </a:xfrm>
          <a:prstGeom prst="rect">
            <a:avLst/>
          </a:prstGeom>
        </p:spPr>
        <p:txBody>
          <a:bodyPr wrap="square">
            <a:spAutoFit/>
          </a:bodyPr>
          <a:lstStyle/>
          <a:p>
            <a:r>
              <a:rPr lang="en-US" sz="1600" dirty="0"/>
              <a:t>For Denmark Niels Strange (UCPH):</a:t>
            </a:r>
          </a:p>
          <a:p>
            <a:r>
              <a:rPr lang="en-US" sz="1600" dirty="0" err="1"/>
              <a:t>Nst</a:t>
            </a:r>
            <a:r>
              <a:rPr lang="en-US" sz="1600" dirty="0"/>
              <a:t>(a)ifro.ku.dk</a:t>
            </a:r>
            <a:endParaRPr lang="en-GB" sz="1600" dirty="0"/>
          </a:p>
        </p:txBody>
      </p:sp>
      <p:sp>
        <p:nvSpPr>
          <p:cNvPr id="10" name="Rectangle 9">
            <a:extLst>
              <a:ext uri="{FF2B5EF4-FFF2-40B4-BE49-F238E27FC236}">
                <a16:creationId xmlns:a16="http://schemas.microsoft.com/office/drawing/2014/main" id="{04ABF9E8-3437-4448-97CD-23CBE6800404}"/>
              </a:ext>
            </a:extLst>
          </p:cNvPr>
          <p:cNvSpPr/>
          <p:nvPr/>
        </p:nvSpPr>
        <p:spPr>
          <a:xfrm>
            <a:off x="4244286" y="3333467"/>
            <a:ext cx="4456799" cy="584775"/>
          </a:xfrm>
          <a:prstGeom prst="rect">
            <a:avLst/>
          </a:prstGeom>
        </p:spPr>
        <p:txBody>
          <a:bodyPr wrap="square">
            <a:spAutoFit/>
          </a:bodyPr>
          <a:lstStyle/>
          <a:p>
            <a:r>
              <a:rPr lang="de-DE" sz="1600" dirty="0" err="1"/>
              <a:t>For</a:t>
            </a:r>
            <a:r>
              <a:rPr lang="de-DE" sz="1600" dirty="0"/>
              <a:t> Germany Hans-Ulrich Dietz (KWF):</a:t>
            </a:r>
          </a:p>
          <a:p>
            <a:r>
              <a:rPr lang="de-DE" sz="1600" dirty="0" err="1"/>
              <a:t>dietz</a:t>
            </a:r>
            <a:r>
              <a:rPr lang="de-DE" sz="1600" dirty="0"/>
              <a:t>(at)</a:t>
            </a:r>
            <a:r>
              <a:rPr lang="de-DE" sz="1600" dirty="0" err="1"/>
              <a:t>kwf-online.de</a:t>
            </a:r>
            <a:endParaRPr lang="en-GB" sz="1600" dirty="0"/>
          </a:p>
        </p:txBody>
      </p:sp>
      <p:sp>
        <p:nvSpPr>
          <p:cNvPr id="11" name="Rectangle 10">
            <a:extLst>
              <a:ext uri="{FF2B5EF4-FFF2-40B4-BE49-F238E27FC236}">
                <a16:creationId xmlns:a16="http://schemas.microsoft.com/office/drawing/2014/main" id="{2AC1995C-37BC-C746-875E-F8D02E81D059}"/>
              </a:ext>
            </a:extLst>
          </p:cNvPr>
          <p:cNvSpPr/>
          <p:nvPr/>
        </p:nvSpPr>
        <p:spPr>
          <a:xfrm>
            <a:off x="4263313" y="4673440"/>
            <a:ext cx="4299959" cy="584775"/>
          </a:xfrm>
          <a:prstGeom prst="rect">
            <a:avLst/>
          </a:prstGeom>
        </p:spPr>
        <p:txBody>
          <a:bodyPr wrap="square">
            <a:spAutoFit/>
          </a:bodyPr>
          <a:lstStyle/>
          <a:p>
            <a:r>
              <a:rPr lang="en-GB" sz="1600" dirty="0"/>
              <a:t>For Italy Giulio Cosola (CONAIBO):</a:t>
            </a:r>
          </a:p>
          <a:p>
            <a:r>
              <a:rPr lang="en-GB" sz="1600" dirty="0" err="1"/>
              <a:t>progetti</a:t>
            </a:r>
            <a:r>
              <a:rPr lang="en-GB" sz="1600" dirty="0"/>
              <a:t>(at)</a:t>
            </a:r>
            <a:r>
              <a:rPr lang="en-GB" sz="1600" dirty="0" err="1"/>
              <a:t>conaibo.com</a:t>
            </a:r>
            <a:endParaRPr lang="en-GB" sz="1600" dirty="0"/>
          </a:p>
        </p:txBody>
      </p:sp>
      <p:sp>
        <p:nvSpPr>
          <p:cNvPr id="12" name="Rectangle 11">
            <a:extLst>
              <a:ext uri="{FF2B5EF4-FFF2-40B4-BE49-F238E27FC236}">
                <a16:creationId xmlns:a16="http://schemas.microsoft.com/office/drawing/2014/main" id="{B33563AC-FF2B-4D4A-9C32-644193FABEA4}"/>
              </a:ext>
            </a:extLst>
          </p:cNvPr>
          <p:cNvSpPr/>
          <p:nvPr/>
        </p:nvSpPr>
        <p:spPr>
          <a:xfrm>
            <a:off x="4244286" y="4005448"/>
            <a:ext cx="4672073" cy="584775"/>
          </a:xfrm>
          <a:prstGeom prst="rect">
            <a:avLst/>
          </a:prstGeom>
        </p:spPr>
        <p:txBody>
          <a:bodyPr wrap="square">
            <a:spAutoFit/>
          </a:bodyPr>
          <a:lstStyle/>
          <a:p>
            <a:r>
              <a:rPr lang="en-GB" sz="1600" dirty="0"/>
              <a:t>For Austria Thomas Holzfeind (BOKU):</a:t>
            </a:r>
          </a:p>
          <a:p>
            <a:r>
              <a:rPr lang="en-GB" sz="1600" dirty="0" err="1"/>
              <a:t>thomas.holzfeind</a:t>
            </a:r>
            <a:r>
              <a:rPr lang="en-GB" sz="1600" dirty="0"/>
              <a:t>(at)</a:t>
            </a:r>
            <a:r>
              <a:rPr lang="en-GB" sz="1600" dirty="0" err="1"/>
              <a:t>boku.ac.at</a:t>
            </a:r>
            <a:endParaRPr lang="en-GB" sz="1600" dirty="0"/>
          </a:p>
        </p:txBody>
      </p:sp>
      <p:cxnSp>
        <p:nvCxnSpPr>
          <p:cNvPr id="14" name="Straight Arrow Connector 13">
            <a:extLst>
              <a:ext uri="{FF2B5EF4-FFF2-40B4-BE49-F238E27FC236}">
                <a16:creationId xmlns:a16="http://schemas.microsoft.com/office/drawing/2014/main" id="{30DDD422-2264-DD4C-AC2E-F13D99D53097}"/>
              </a:ext>
            </a:extLst>
          </p:cNvPr>
          <p:cNvCxnSpPr>
            <a:cxnSpLocks/>
          </p:cNvCxnSpPr>
          <p:nvPr/>
        </p:nvCxnSpPr>
        <p:spPr>
          <a:xfrm flipH="1">
            <a:off x="2712675" y="4836104"/>
            <a:ext cx="1531611" cy="330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9B354F-4406-6F42-95D8-F371057786A1}"/>
              </a:ext>
            </a:extLst>
          </p:cNvPr>
          <p:cNvCxnSpPr>
            <a:cxnSpLocks/>
          </p:cNvCxnSpPr>
          <p:nvPr/>
        </p:nvCxnSpPr>
        <p:spPr>
          <a:xfrm flipH="1">
            <a:off x="2915816" y="4255324"/>
            <a:ext cx="1303842" cy="2090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5E92C5E-A49B-B74C-8803-467FE9AE5739}"/>
              </a:ext>
            </a:extLst>
          </p:cNvPr>
          <p:cNvCxnSpPr>
            <a:cxnSpLocks/>
          </p:cNvCxnSpPr>
          <p:nvPr/>
        </p:nvCxnSpPr>
        <p:spPr>
          <a:xfrm flipH="1">
            <a:off x="2627784" y="3513346"/>
            <a:ext cx="1591873" cy="25327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676127-B0DD-994A-82A7-7EC7F0FD4DE5}"/>
              </a:ext>
            </a:extLst>
          </p:cNvPr>
          <p:cNvCxnSpPr>
            <a:cxnSpLocks/>
          </p:cNvCxnSpPr>
          <p:nvPr/>
        </p:nvCxnSpPr>
        <p:spPr>
          <a:xfrm flipH="1">
            <a:off x="2496592" y="2924944"/>
            <a:ext cx="1753898" cy="342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3CDF92-5A3C-F840-923F-09925A549224}"/>
              </a:ext>
            </a:extLst>
          </p:cNvPr>
          <p:cNvCxnSpPr>
            <a:cxnSpLocks/>
          </p:cNvCxnSpPr>
          <p:nvPr/>
        </p:nvCxnSpPr>
        <p:spPr>
          <a:xfrm flipH="1">
            <a:off x="2496592" y="2276872"/>
            <a:ext cx="1735888" cy="25010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0F936666-0103-6740-ADBD-311C312982FE}"/>
              </a:ext>
            </a:extLst>
          </p:cNvPr>
          <p:cNvSpPr txBox="1">
            <a:spLocks/>
          </p:cNvSpPr>
          <p:nvPr/>
        </p:nvSpPr>
        <p:spPr>
          <a:xfrm>
            <a:off x="4244286" y="5341432"/>
            <a:ext cx="2713054" cy="861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t>For all other countries: </a:t>
            </a:r>
            <a:r>
              <a:rPr lang="fr-FR" sz="1600" dirty="0" err="1"/>
              <a:t>rasmus.astrup</a:t>
            </a:r>
            <a:r>
              <a:rPr lang="fr-FR" sz="1600" dirty="0"/>
              <a:t>(at)</a:t>
            </a:r>
            <a:r>
              <a:rPr lang="fr-FR" sz="1600" dirty="0" err="1"/>
              <a:t>nibio.no</a:t>
            </a:r>
            <a:endParaRPr lang="en-GB" sz="1600" dirty="0"/>
          </a:p>
        </p:txBody>
      </p:sp>
      <p:sp>
        <p:nvSpPr>
          <p:cNvPr id="28" name="Content Placeholder 2">
            <a:extLst>
              <a:ext uri="{FF2B5EF4-FFF2-40B4-BE49-F238E27FC236}">
                <a16:creationId xmlns:a16="http://schemas.microsoft.com/office/drawing/2014/main" id="{D9B7D455-0A08-8844-8300-9BC66E5A2115}"/>
              </a:ext>
            </a:extLst>
          </p:cNvPr>
          <p:cNvSpPr txBox="1">
            <a:spLocks/>
          </p:cNvSpPr>
          <p:nvPr/>
        </p:nvSpPr>
        <p:spPr>
          <a:xfrm>
            <a:off x="501807" y="5922212"/>
            <a:ext cx="4425966" cy="5378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t>For South Africa Simon Ackerman </a:t>
            </a:r>
            <a:br>
              <a:rPr lang="en-GB" sz="1600" dirty="0"/>
            </a:br>
            <a:r>
              <a:rPr lang="en-GB" sz="1600" dirty="0"/>
              <a:t>(Stellenbosch Univ.): </a:t>
            </a:r>
            <a:r>
              <a:rPr lang="en-GB" sz="1600" dirty="0" err="1"/>
              <a:t>ackerman</a:t>
            </a:r>
            <a:r>
              <a:rPr lang="en-GB" sz="1600" dirty="0"/>
              <a:t>(at)sun.ac.za</a:t>
            </a:r>
          </a:p>
        </p:txBody>
      </p:sp>
    </p:spTree>
    <p:extLst>
      <p:ext uri="{BB962C8B-B14F-4D97-AF65-F5344CB8AC3E}">
        <p14:creationId xmlns:p14="http://schemas.microsoft.com/office/powerpoint/2010/main" val="342388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Consortium</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12</a:t>
            </a:fld>
            <a:endParaRPr lang="en-GB" dirty="0"/>
          </a:p>
        </p:txBody>
      </p:sp>
      <p:sp>
        <p:nvSpPr>
          <p:cNvPr id="6" name="TextBox 5"/>
          <p:cNvSpPr txBox="1"/>
          <p:nvPr/>
        </p:nvSpPr>
        <p:spPr>
          <a:xfrm>
            <a:off x="418307" y="1411630"/>
            <a:ext cx="4819846" cy="430887"/>
          </a:xfrm>
          <a:prstGeom prst="rect">
            <a:avLst/>
          </a:prstGeom>
          <a:noFill/>
        </p:spPr>
        <p:txBody>
          <a:bodyPr wrap="none" rtlCol="0">
            <a:spAutoFit/>
          </a:bodyPr>
          <a:lstStyle/>
          <a:p>
            <a:r>
              <a:rPr lang="en-GB" sz="2200" b="1" dirty="0">
                <a:latin typeface="Segoe UI" panose="020B0502040204020203" pitchFamily="34" charset="0"/>
                <a:cs typeface="Segoe UI" panose="020B0502040204020203" pitchFamily="34" charset="0"/>
              </a:rPr>
              <a:t>Research institutes and universities</a:t>
            </a:r>
          </a:p>
        </p:txBody>
      </p:sp>
      <p:sp>
        <p:nvSpPr>
          <p:cNvPr id="28" name="TextBox 27"/>
          <p:cNvSpPr txBox="1"/>
          <p:nvPr/>
        </p:nvSpPr>
        <p:spPr>
          <a:xfrm>
            <a:off x="418307" y="4428165"/>
            <a:ext cx="4415568" cy="430887"/>
          </a:xfrm>
          <a:prstGeom prst="rect">
            <a:avLst/>
          </a:prstGeom>
          <a:noFill/>
        </p:spPr>
        <p:txBody>
          <a:bodyPr wrap="none" rtlCol="0">
            <a:spAutoFit/>
          </a:bodyPr>
          <a:lstStyle/>
          <a:p>
            <a:r>
              <a:rPr lang="en-GB" sz="2200" b="1" dirty="0">
                <a:latin typeface="Segoe UI" panose="020B0502040204020203" pitchFamily="34" charset="0"/>
                <a:cs typeface="Segoe UI" panose="020B0502040204020203" pitchFamily="34" charset="0"/>
              </a:rPr>
              <a:t>Machine manufacturers &amp; SMEs</a:t>
            </a:r>
          </a:p>
        </p:txBody>
      </p:sp>
      <p:sp>
        <p:nvSpPr>
          <p:cNvPr id="29" name="TextBox 28"/>
          <p:cNvSpPr txBox="1"/>
          <p:nvPr/>
        </p:nvSpPr>
        <p:spPr>
          <a:xfrm>
            <a:off x="5376101" y="4428165"/>
            <a:ext cx="1836144" cy="430887"/>
          </a:xfrm>
          <a:prstGeom prst="rect">
            <a:avLst/>
          </a:prstGeom>
          <a:noFill/>
        </p:spPr>
        <p:txBody>
          <a:bodyPr wrap="none" rtlCol="0">
            <a:spAutoFit/>
          </a:bodyPr>
          <a:lstStyle/>
          <a:p>
            <a:r>
              <a:rPr lang="en-GB" sz="2200" b="1" dirty="0">
                <a:latin typeface="Segoe UI" panose="020B0502040204020203" pitchFamily="34" charset="0"/>
                <a:cs typeface="Segoe UI" panose="020B0502040204020203" pitchFamily="34" charset="0"/>
              </a:rPr>
              <a:t>State forests</a:t>
            </a:r>
          </a:p>
        </p:txBody>
      </p:sp>
      <p:sp>
        <p:nvSpPr>
          <p:cNvPr id="30" name="TextBox 29"/>
          <p:cNvSpPr txBox="1"/>
          <p:nvPr/>
        </p:nvSpPr>
        <p:spPr>
          <a:xfrm>
            <a:off x="5376101" y="1419762"/>
            <a:ext cx="3118715" cy="769441"/>
          </a:xfrm>
          <a:prstGeom prst="rect">
            <a:avLst/>
          </a:prstGeom>
          <a:noFill/>
        </p:spPr>
        <p:txBody>
          <a:bodyPr wrap="square" rtlCol="0">
            <a:spAutoFit/>
          </a:bodyPr>
          <a:lstStyle/>
          <a:p>
            <a:r>
              <a:rPr lang="en-GB" sz="2200" b="1" dirty="0">
                <a:latin typeface="Segoe UI" panose="020B0502040204020203" pitchFamily="34" charset="0"/>
                <a:cs typeface="Segoe UI" panose="020B0502040204020203" pitchFamily="34" charset="0"/>
              </a:rPr>
              <a:t>Owner associations and forest contractors</a:t>
            </a:r>
          </a:p>
        </p:txBody>
      </p:sp>
      <p:pic>
        <p:nvPicPr>
          <p:cNvPr id="12" name="Picture 7" descr="Z:\_Project Partcipation_H2020_BBI\_TECH4EFFECT\1_D&amp;E WP\_Task1-D&amp;E Strategy and Management\CI CD logos\partner logos small\09-norskog-300x1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120381"/>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Z:\_Project Partcipation_H2020_BBI\_TECH4EFFECT\1_D&amp;E WP\_Task1-D&amp;E Strategy and Management\CI CD logos\partner logos small\11-OEBF_LOGO-300x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817" y="4860717"/>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Z:\_Project Partcipation_H2020_BBI\_TECH4EFFECT\1_D&amp;E WP\_Task1-D&amp;E Strategy and Management\CI CD logos\partner logos small\13-Skovdyrkerne_Logo_3425_01-300x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832" y="3140217"/>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Z:\_Project Partcipation_H2020_BBI\_TECH4EFFECT\1_D&amp;E WP\_Task1-D&amp;E Strategy and Management\CI CD logos\partner logos small\14-Ponsse_yellow-300x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78" y="5660497"/>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Z:\_Project Partcipation_H2020_BBI\_TECH4EFFECT\1_D&amp;E WP\_Task1-D&amp;E Strategy and Management\CI CD logos\partner logos small\15-conaibo_300x1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2276872"/>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Z:\_Project Partcipation_H2020_BBI\_TECH4EFFECT\1_D&amp;E WP\_Task1-D&amp;E Strategy and Management\CI CD logos\partner logos small\16-SGGW_LOGO_godlo-z-nazwa_EN-300x1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86" y="3356992"/>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Z:\_Project Partcipation_H2020_BBI\_TECH4EFFECT\1_D&amp;E WP\_Task1-D&amp;E Strategy and Management\CI CD logos\partner logos small\18-konrad-forsttechnik-300x1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130" y="4848527"/>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Z:\_Project Partcipation_H2020_BBI\_TECH4EFFECT\1_D&amp;E WP\_Task1-D&amp;E Strategy and Management\CI CD logos\partner logos small\19-statskog_300x15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4870" y="4828275"/>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Z:\_Project Partcipation_H2020_BBI\_TECH4EFFECT\1_D&amp;E WP\_Task1-D&amp;E Strategy and Management\CI CD logos\partner logos small\01-NIBIO_logo_HORISONTAL_SORT_BO-300x15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307" y="1808946"/>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Z:\_Project Partcipation_H2020_BBI\_TECH4EFFECT\1_D&amp;E WP\_Task1-D&amp;E Strategy and Management\CI CD logos\partner logos small\02-CNR-LogoIvalsaAltaRisoluzione-300x15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6362" y="1814607"/>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Z:\_Project Partcipation_H2020_BBI\_TECH4EFFECT\1_D&amp;E WP\_Task1-D&amp;E Strategy and Management\CI CD logos\partner logos small\03_Efi-GIFLogo_and_text_black-300x15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2186" y="2555274"/>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descr="Z:\_Project Partcipation_H2020_BBI\_TECH4EFFECT\1_D&amp;E WP\_Task1-D&amp;E Strategy and Management\CI CD logos\partner logos small\04-BOKU_Logo_A3-A4_ENG_300x15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8210" y="1808946"/>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Z:\_Project Partcipation_H2020_BBI\_TECH4EFFECT\1_D&amp;E WP\_Task1-D&amp;E Strategy and Management\CI CD logos\partner logos small\05-Luken-logo-300x15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3356992"/>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Z:\_Project Partcipation_H2020_BBI\_TECH4EFFECT\1_D&amp;E WP\_Task1-D&amp;E Strategy and Management\CI CD logos\partner logos small\17-Latschbacher_300x150.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6282" y="4849669"/>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Z:\_Project Partcipation_H2020_BBI\_TECH4EFFECT\1_D&amp;E WP\_Task1-D&amp;E Strategy and Management\CI CD logos\partner logos small\12-Ibensoft-300x15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2" y="4848528"/>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_Project Partcipation_H2020_BBI\_TECH4EFFECT\1_D&amp;E WP\_Task1-D&amp;E Strategy and Management\CI CD logos\partner logos small\07-RTDS-group-schmal-300x150-0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7744" y="5655241"/>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Z:\_Project Partcipation_H2020_BBI\_TECH4EFFECT\1_D&amp;E WP\_Task1-D&amp;E Strategy and Management\CI CD logos\partner logos small\10-KWF_GmbH_Schrift-300x150.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240" y="2276871"/>
            <a:ext cx="1441662" cy="7208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_Project Partcipation_H2020_BBI\_TECH4EFFECT\1_D&amp;E WP\_Task1-D&amp;E Strategy and Management\CI CD logos\partner logos small\20 UGOE Uni Goettingen - Logo 4c RGB - 300x150.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24572" y="2636912"/>
            <a:ext cx="1663452" cy="8317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X:\_Project Partcipation_H2020_BBI\_TECH4EFFECT\1_D&amp;E WP\_Task1-D&amp;E Strategy and Management\CI CD logos\partner logos small\21 SU 100_ID_Hor_01_300x150.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4572" y="3356992"/>
            <a:ext cx="1651262" cy="825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_Project Partcipation_H2020_BBI\_TECH4EFFECT\1_D&amp;E WP\_Task1-D&amp;E Strategy and Management\CI CD logos\partner logos small\06-UCPH-ku_logo_uk_h-300x150.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7544" y="2535438"/>
            <a:ext cx="1441662" cy="72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3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Acknowledgements</a:t>
            </a:r>
          </a:p>
        </p:txBody>
      </p:sp>
      <p:pic>
        <p:nvPicPr>
          <p:cNvPr id="6" name="Picture 2" descr="bic-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5780" y="5411180"/>
            <a:ext cx="2750191" cy="567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C+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796" y="4680511"/>
            <a:ext cx="2881094" cy="635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7431" y="1577042"/>
            <a:ext cx="4536504" cy="1754326"/>
          </a:xfrm>
          <a:prstGeom prst="rect">
            <a:avLst/>
          </a:prstGeom>
          <a:noFill/>
        </p:spPr>
        <p:txBody>
          <a:bodyPr wrap="square" rtlCol="0">
            <a:spAutoFit/>
          </a:bodyPr>
          <a:lstStyle/>
          <a:p>
            <a:pPr algn="ctr"/>
            <a:r>
              <a:rPr lang="en-GB" dirty="0">
                <a:solidFill>
                  <a:srgbClr val="77933C"/>
                </a:solidFill>
                <a:latin typeface="Segoe UI" panose="020B0502040204020203" pitchFamily="34" charset="0"/>
                <a:cs typeface="Segoe UI" panose="020B0502040204020203" pitchFamily="34" charset="0"/>
              </a:rPr>
              <a:t>The project and research presented here has received funding from the Bio Based Industries Joint Undertaking under the European Union’s Horizon 2020 research and innovation programme under grant agreement No. 720757.</a:t>
            </a:r>
          </a:p>
        </p:txBody>
      </p:sp>
      <p:sp>
        <p:nvSpPr>
          <p:cNvPr id="3" name="Footer Placeholder 2"/>
          <p:cNvSpPr>
            <a:spLocks noGrp="1"/>
          </p:cNvSpPr>
          <p:nvPr>
            <p:ph type="ftr" sz="quarter" idx="11"/>
          </p:nvPr>
        </p:nvSpPr>
        <p:spPr/>
        <p:txBody>
          <a:bodyPr/>
          <a:lstStyle/>
          <a:p>
            <a:r>
              <a:rPr lang="en-GB" dirty="0"/>
              <a:t>www.tech4effect.eu</a:t>
            </a:r>
          </a:p>
        </p:txBody>
      </p:sp>
      <p:sp>
        <p:nvSpPr>
          <p:cNvPr id="4" name="Slide Number Placeholder 3"/>
          <p:cNvSpPr>
            <a:spLocks noGrp="1"/>
          </p:cNvSpPr>
          <p:nvPr>
            <p:ph type="sldNum" sz="quarter" idx="12"/>
          </p:nvPr>
        </p:nvSpPr>
        <p:spPr/>
        <p:txBody>
          <a:bodyPr/>
          <a:lstStyle/>
          <a:p>
            <a:fld id="{C9A98F10-CD57-4133-9FEE-AC8991C5221C}" type="slidenum">
              <a:rPr lang="en-GB" smtClean="0"/>
              <a:pPr/>
              <a:t>13</a:t>
            </a:fld>
            <a:endParaRPr lang="en-GB" dirty="0"/>
          </a:p>
        </p:txBody>
      </p:sp>
      <p:pic>
        <p:nvPicPr>
          <p:cNvPr id="9" name="Inhaltsplatzhalter 5" descr="main header 234027424.jpg"/>
          <p:cNvPicPr>
            <a:picLocks noGrp="1" noChangeAspect="1"/>
          </p:cNvPicPr>
          <p:nvPr>
            <p:ph idx="1"/>
          </p:nvPr>
        </p:nvPicPr>
        <p:blipFill>
          <a:blip r:embed="rId4" cstate="print"/>
          <a:stretch>
            <a:fillRect/>
          </a:stretch>
        </p:blipFill>
        <p:spPr>
          <a:xfrm>
            <a:off x="5148064" y="208800"/>
            <a:ext cx="3456384" cy="5420476"/>
          </a:xfrm>
          <a:blipFill dpi="0" rotWithShape="1">
            <a:blip r:embed="rId5" cstate="print">
              <a:alphaModFix amt="26000"/>
            </a:blip>
            <a:srcRect/>
            <a:tile tx="0" ty="0" sx="100000" sy="100000" flip="none" algn="tl"/>
          </a:blipFill>
        </p:spPr>
      </p:pic>
      <p:pic>
        <p:nvPicPr>
          <p:cNvPr id="11" name="Picture 10">
            <a:extLst>
              <a:ext uri="{FF2B5EF4-FFF2-40B4-BE49-F238E27FC236}">
                <a16:creationId xmlns:a16="http://schemas.microsoft.com/office/drawing/2014/main" id="{938F9863-D944-CF4E-8F75-0DD6483929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5543" y="3556516"/>
            <a:ext cx="1117600" cy="1028700"/>
          </a:xfrm>
          <a:prstGeom prst="rect">
            <a:avLst/>
          </a:prstGeom>
        </p:spPr>
      </p:pic>
    </p:spTree>
    <p:extLst>
      <p:ext uri="{BB962C8B-B14F-4D97-AF65-F5344CB8AC3E}">
        <p14:creationId xmlns:p14="http://schemas.microsoft.com/office/powerpoint/2010/main" val="56348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your</a:t>
            </a:r>
            <a:br>
              <a:rPr lang="en-GB" dirty="0"/>
            </a:br>
            <a:r>
              <a:rPr lang="en-GB" dirty="0"/>
              <a:t>attention …</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14</a:t>
            </a:fld>
            <a:endParaRPr lang="en-GB" dirty="0"/>
          </a:p>
        </p:txBody>
      </p:sp>
      <p:sp>
        <p:nvSpPr>
          <p:cNvPr id="6" name="TextBox 5"/>
          <p:cNvSpPr txBox="1"/>
          <p:nvPr/>
        </p:nvSpPr>
        <p:spPr>
          <a:xfrm>
            <a:off x="1092850" y="1561305"/>
            <a:ext cx="2451312" cy="461665"/>
          </a:xfrm>
          <a:prstGeom prst="rect">
            <a:avLst/>
          </a:prstGeom>
          <a:noFill/>
        </p:spPr>
        <p:txBody>
          <a:bodyPr wrap="none" rtlCol="0">
            <a:spAutoFit/>
          </a:bodyPr>
          <a:lstStyle/>
          <a:p>
            <a:r>
              <a:rPr lang="en-GB" sz="2400" dirty="0">
                <a:latin typeface="Segoe UI" panose="020B0502040204020203" pitchFamily="34" charset="0"/>
                <a:cs typeface="Segoe UI" panose="020B0502040204020203" pitchFamily="34" charset="0"/>
              </a:rPr>
              <a:t>… and find us on</a:t>
            </a:r>
          </a:p>
        </p:txBody>
      </p:sp>
      <p:sp>
        <p:nvSpPr>
          <p:cNvPr id="7" name="TextBox 6"/>
          <p:cNvSpPr txBox="1"/>
          <p:nvPr/>
        </p:nvSpPr>
        <p:spPr>
          <a:xfrm>
            <a:off x="787830" y="4266778"/>
            <a:ext cx="3061352" cy="830997"/>
          </a:xfrm>
          <a:prstGeom prst="rect">
            <a:avLst/>
          </a:prstGeom>
          <a:noFill/>
        </p:spPr>
        <p:txBody>
          <a:bodyPr wrap="none" rtlCol="0">
            <a:spAutoFit/>
          </a:bodyPr>
          <a:lstStyle/>
          <a:p>
            <a:pPr algn="ctr"/>
            <a:r>
              <a:rPr lang="en-GB" sz="2400" b="1" dirty="0">
                <a:solidFill>
                  <a:srgbClr val="77933C"/>
                </a:solidFill>
                <a:latin typeface="Segoe UI" panose="020B0502040204020203" pitchFamily="34" charset="0"/>
                <a:cs typeface="Segoe UI" panose="020B0502040204020203" pitchFamily="34" charset="0"/>
                <a:hlinkClick r:id="rId2"/>
              </a:rPr>
              <a:t>www.tech4effect.eu</a:t>
            </a:r>
            <a:endParaRPr lang="en-GB" sz="2400" b="1" dirty="0">
              <a:solidFill>
                <a:srgbClr val="77933C"/>
              </a:solidFill>
              <a:latin typeface="Segoe UI" panose="020B0502040204020203" pitchFamily="34" charset="0"/>
              <a:cs typeface="Segoe UI" panose="020B0502040204020203" pitchFamily="34" charset="0"/>
            </a:endParaRPr>
          </a:p>
          <a:p>
            <a:pPr algn="ctr"/>
            <a:r>
              <a:rPr lang="en-GB" sz="2400" b="1" dirty="0">
                <a:solidFill>
                  <a:srgbClr val="77933C"/>
                </a:solidFill>
                <a:latin typeface="Segoe UI" panose="020B0502040204020203" pitchFamily="34" charset="0"/>
                <a:cs typeface="Segoe UI" panose="020B0502040204020203" pitchFamily="34" charset="0"/>
                <a:hlinkClick r:id="rId3"/>
              </a:rPr>
              <a:t>www.silvismart.eu</a:t>
            </a:r>
            <a:endParaRPr lang="en-GB" sz="2400" b="1" dirty="0">
              <a:solidFill>
                <a:srgbClr val="77933C"/>
              </a:solidFill>
              <a:latin typeface="Segoe UI" panose="020B0502040204020203" pitchFamily="34" charset="0"/>
              <a:cs typeface="Segoe UI" panose="020B0502040204020203" pitchFamily="34" charset="0"/>
            </a:endParaRPr>
          </a:p>
        </p:txBody>
      </p:sp>
      <p:pic>
        <p:nvPicPr>
          <p:cNvPr id="10" name="Inhaltsplatzhalter 5" descr="main header 234027424.jpg"/>
          <p:cNvPicPr>
            <a:picLocks noGrp="1" noChangeAspect="1"/>
          </p:cNvPicPr>
          <p:nvPr>
            <p:ph idx="1"/>
          </p:nvPr>
        </p:nvPicPr>
        <p:blipFill>
          <a:blip r:embed="rId4" cstate="print"/>
          <a:stretch>
            <a:fillRect/>
          </a:stretch>
        </p:blipFill>
        <p:spPr>
          <a:xfrm>
            <a:off x="5148064" y="208800"/>
            <a:ext cx="3456384" cy="5420476"/>
          </a:xfrm>
          <a:blipFill dpi="0" rotWithShape="1">
            <a:blip r:embed="rId5" cstate="print">
              <a:alphaModFix amt="26000"/>
            </a:blip>
            <a:srcRect/>
            <a:tile tx="0" ty="0" sx="100000" sy="100000" flip="none" algn="tl"/>
          </a:blipFill>
        </p:spPr>
      </p:pic>
      <p:sp>
        <p:nvSpPr>
          <p:cNvPr id="11" name="TextBox 10"/>
          <p:cNvSpPr txBox="1"/>
          <p:nvPr/>
        </p:nvSpPr>
        <p:spPr>
          <a:xfrm>
            <a:off x="6206035" y="6518301"/>
            <a:ext cx="2398413" cy="261610"/>
          </a:xfrm>
          <a:prstGeom prst="rect">
            <a:avLst/>
          </a:prstGeom>
          <a:noFill/>
        </p:spPr>
        <p:txBody>
          <a:bodyPr wrap="none" rtlCol="0">
            <a:spAutoFit/>
          </a:bodyPr>
          <a:lstStyle/>
          <a:p>
            <a:r>
              <a:rPr lang="en-GB" sz="1100" dirty="0">
                <a:latin typeface="Segoe UI" panose="020B0502040204020203" pitchFamily="34" charset="0"/>
                <a:cs typeface="Segoe UI" panose="020B0502040204020203" pitchFamily="34" charset="0"/>
              </a:rPr>
              <a:t>© Images: Shutterstock / RTDS / NIBIO</a:t>
            </a: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445"/>
          <a:stretch/>
        </p:blipFill>
        <p:spPr bwMode="auto">
          <a:xfrm>
            <a:off x="510607" y="2659807"/>
            <a:ext cx="1055145" cy="9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0001" y="2659807"/>
            <a:ext cx="964704" cy="9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X:\_Project Partcipation_H2020_BBI\_TECH4EFFECT\1_D&amp;E WP\_Task3-Communication Tools &amp; Measures\Social Media\reseachgate\rg_logos\ResearchGgate_square_gree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8143" y="2659807"/>
            <a:ext cx="964705" cy="96470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202C7EE4-FFF6-4DB7-9BE0-04EEC70DC137}"/>
              </a:ext>
            </a:extLst>
          </p:cNvPr>
          <p:cNvSpPr/>
          <p:nvPr/>
        </p:nvSpPr>
        <p:spPr>
          <a:xfrm>
            <a:off x="1514500" y="3629522"/>
            <a:ext cx="1175706" cy="276999"/>
          </a:xfrm>
          <a:prstGeom prst="rect">
            <a:avLst/>
          </a:prstGeom>
        </p:spPr>
        <p:txBody>
          <a:bodyPr wrap="none">
            <a:spAutoFit/>
          </a:bodyPr>
          <a:lstStyle/>
          <a:p>
            <a:r>
              <a:rPr lang="en-GB" sz="1200" dirty="0">
                <a:latin typeface="system-ui"/>
              </a:rPr>
              <a:t>@TECH4EFFECT</a:t>
            </a:r>
            <a:endParaRPr lang="en-GB" sz="1200" dirty="0"/>
          </a:p>
        </p:txBody>
      </p:sp>
      <p:pic>
        <p:nvPicPr>
          <p:cNvPr id="9" name="Grafik 8">
            <a:extLst>
              <a:ext uri="{FF2B5EF4-FFF2-40B4-BE49-F238E27FC236}">
                <a16:creationId xmlns:a16="http://schemas.microsoft.com/office/drawing/2014/main" id="{CF0E2D67-16C4-453A-84EE-7EB3DEC2829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101" t="31100" r="30313" b="32151"/>
          <a:stretch/>
        </p:blipFill>
        <p:spPr>
          <a:xfrm>
            <a:off x="3736286" y="2722264"/>
            <a:ext cx="1175706" cy="839790"/>
          </a:xfrm>
          <a:prstGeom prst="rect">
            <a:avLst/>
          </a:prstGeom>
        </p:spPr>
      </p:pic>
    </p:spTree>
    <p:extLst>
      <p:ext uri="{BB962C8B-B14F-4D97-AF65-F5344CB8AC3E}">
        <p14:creationId xmlns:p14="http://schemas.microsoft.com/office/powerpoint/2010/main" val="152679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CAE7C05-B69B-4A56-B327-E8E135A26A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99" t="19688" r="3752" b="12970"/>
          <a:stretch/>
        </p:blipFill>
        <p:spPr>
          <a:xfrm>
            <a:off x="395536" y="2725776"/>
            <a:ext cx="7632848" cy="2656700"/>
          </a:xfrm>
        </p:spPr>
      </p:pic>
      <p:sp>
        <p:nvSpPr>
          <p:cNvPr id="2" name="Title 1"/>
          <p:cNvSpPr>
            <a:spLocks noGrp="1"/>
          </p:cNvSpPr>
          <p:nvPr>
            <p:ph type="title"/>
          </p:nvPr>
        </p:nvSpPr>
        <p:spPr/>
        <p:txBody>
          <a:bodyPr/>
          <a:lstStyle/>
          <a:p>
            <a:r>
              <a:rPr lang="en-GB" dirty="0"/>
              <a:t>What is SILVISMART?</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2</a:t>
            </a:fld>
            <a:endParaRPr lang="en-GB" dirty="0"/>
          </a:p>
        </p:txBody>
      </p:sp>
      <p:cxnSp>
        <p:nvCxnSpPr>
          <p:cNvPr id="11" name="Straight Arrow Connector 10">
            <a:extLst>
              <a:ext uri="{FF2B5EF4-FFF2-40B4-BE49-F238E27FC236}">
                <a16:creationId xmlns:a16="http://schemas.microsoft.com/office/drawing/2014/main" id="{7DEBFD04-99EC-4BD2-9A11-D597A5909096}"/>
              </a:ext>
            </a:extLst>
          </p:cNvPr>
          <p:cNvCxnSpPr/>
          <p:nvPr/>
        </p:nvCxnSpPr>
        <p:spPr>
          <a:xfrm>
            <a:off x="1691680" y="3859276"/>
            <a:ext cx="648072"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9F92521-BD8C-4B86-B398-2254E1FA36B0}"/>
              </a:ext>
            </a:extLst>
          </p:cNvPr>
          <p:cNvCxnSpPr/>
          <p:nvPr/>
        </p:nvCxnSpPr>
        <p:spPr>
          <a:xfrm>
            <a:off x="3834172" y="3859276"/>
            <a:ext cx="648072"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5EBE814-AD33-4908-AA14-5406C435682F}"/>
              </a:ext>
            </a:extLst>
          </p:cNvPr>
          <p:cNvCxnSpPr/>
          <p:nvPr/>
        </p:nvCxnSpPr>
        <p:spPr>
          <a:xfrm>
            <a:off x="6042645" y="3859276"/>
            <a:ext cx="648072"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AB131BEB-A5E2-4F34-9CC9-47223EE09465}"/>
              </a:ext>
            </a:extLst>
          </p:cNvPr>
          <p:cNvSpPr/>
          <p:nvPr/>
        </p:nvSpPr>
        <p:spPr>
          <a:xfrm>
            <a:off x="1907704" y="2780967"/>
            <a:ext cx="6408712" cy="252024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5FAA677-BA2C-4452-8378-9E3766A86430}"/>
              </a:ext>
            </a:extLst>
          </p:cNvPr>
          <p:cNvSpPr txBox="1"/>
          <p:nvPr/>
        </p:nvSpPr>
        <p:spPr>
          <a:xfrm>
            <a:off x="4222304" y="5271591"/>
            <a:ext cx="1957908" cy="461665"/>
          </a:xfrm>
          <a:prstGeom prst="rect">
            <a:avLst/>
          </a:prstGeom>
          <a:noFill/>
        </p:spPr>
        <p:txBody>
          <a:bodyPr wrap="none" rtlCol="0">
            <a:spAutoFit/>
          </a:bodyPr>
          <a:lstStyle/>
          <a:p>
            <a:r>
              <a:rPr lang="en-GB" sz="2400" b="1" dirty="0">
                <a:solidFill>
                  <a:srgbClr val="313C19"/>
                </a:solidFill>
                <a:latin typeface="Segoe UI" panose="020B0502040204020203" pitchFamily="34" charset="0"/>
                <a:cs typeface="Segoe UI" panose="020B0502040204020203" pitchFamily="34" charset="0"/>
              </a:rPr>
              <a:t>SILVISMART</a:t>
            </a:r>
          </a:p>
        </p:txBody>
      </p:sp>
      <p:sp>
        <p:nvSpPr>
          <p:cNvPr id="8" name="Rectangle 7">
            <a:extLst>
              <a:ext uri="{FF2B5EF4-FFF2-40B4-BE49-F238E27FC236}">
                <a16:creationId xmlns:a16="http://schemas.microsoft.com/office/drawing/2014/main" id="{387031CE-B8DD-484D-9B06-428DE4EC42E2}"/>
              </a:ext>
            </a:extLst>
          </p:cNvPr>
          <p:cNvSpPr/>
          <p:nvPr/>
        </p:nvSpPr>
        <p:spPr>
          <a:xfrm>
            <a:off x="196486" y="1556792"/>
            <a:ext cx="8119930" cy="968278"/>
          </a:xfrm>
          <a:prstGeom prst="rect">
            <a:avLst/>
          </a:prstGeom>
        </p:spPr>
        <p:txBody>
          <a:bodyPr wrap="square">
            <a:spAutoFit/>
          </a:bodyPr>
          <a:lstStyle/>
          <a:p>
            <a:pPr algn="just">
              <a:lnSpc>
                <a:spcPct val="107000"/>
              </a:lnSpc>
              <a:spcAft>
                <a:spcPts val="0"/>
              </a:spcAft>
            </a:pPr>
            <a:r>
              <a:rPr lang="en-GB" dirty="0">
                <a:latin typeface="Calibri" panose="020F0502020204030204" pitchFamily="34" charset="0"/>
                <a:ea typeface="Calibri" panose="020F0502020204030204" pitchFamily="34" charset="0"/>
                <a:cs typeface="Arial" panose="020B0604020202020204" pitchFamily="34" charset="0"/>
              </a:rPr>
              <a:t>SILVISMART is a ‘one-stop shop’ for your harvesting and forest data: Data captured by machines is automatically transferred to our database, analysed and presented in reports.</a:t>
            </a:r>
          </a:p>
        </p:txBody>
      </p:sp>
    </p:spTree>
    <p:extLst>
      <p:ext uri="{BB962C8B-B14F-4D97-AF65-F5344CB8AC3E}">
        <p14:creationId xmlns:p14="http://schemas.microsoft.com/office/powerpoint/2010/main" val="289746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SILVISMART services: From machine-captured data to business intelligence</a:t>
            </a:r>
          </a:p>
        </p:txBody>
      </p:sp>
      <p:sp>
        <p:nvSpPr>
          <p:cNvPr id="3" name="Content Placeholder 2"/>
          <p:cNvSpPr>
            <a:spLocks noGrp="1"/>
          </p:cNvSpPr>
          <p:nvPr>
            <p:ph idx="1"/>
          </p:nvPr>
        </p:nvSpPr>
        <p:spPr/>
        <p:txBody>
          <a:bodyPr>
            <a:normAutofit/>
          </a:bodyPr>
          <a:lstStyle/>
          <a:p>
            <a:pPr marL="342900" lvl="1" indent="-342900">
              <a:lnSpc>
                <a:spcPct val="120000"/>
              </a:lnSpc>
              <a:buFont typeface="Arial" panose="020B0604020202020204" pitchFamily="34" charset="0"/>
              <a:buChar char="•"/>
            </a:pPr>
            <a:r>
              <a:rPr lang="en-US" sz="2000" dirty="0"/>
              <a:t>Automatic transfer of data from machines to storage</a:t>
            </a:r>
          </a:p>
          <a:p>
            <a:pPr lvl="1">
              <a:lnSpc>
                <a:spcPct val="120000"/>
              </a:lnSpc>
            </a:pPr>
            <a:r>
              <a:rPr lang="en-GB" sz="1800" dirty="0"/>
              <a:t>Standardised</a:t>
            </a:r>
            <a:r>
              <a:rPr lang="en-US" sz="1800" dirty="0"/>
              <a:t> across machine types</a:t>
            </a:r>
          </a:p>
          <a:p>
            <a:pPr marL="342900" lvl="1" indent="-342900">
              <a:lnSpc>
                <a:spcPct val="120000"/>
              </a:lnSpc>
              <a:buFont typeface="Arial" panose="020B0604020202020204" pitchFamily="34" charset="0"/>
              <a:buChar char="•"/>
            </a:pPr>
            <a:r>
              <a:rPr lang="en-US" sz="2000" dirty="0"/>
              <a:t>Storage and </a:t>
            </a:r>
            <a:r>
              <a:rPr lang="en-GB" sz="2000" dirty="0"/>
              <a:t>organisation</a:t>
            </a:r>
            <a:r>
              <a:rPr lang="en-US" sz="2000" dirty="0"/>
              <a:t> of data</a:t>
            </a:r>
          </a:p>
          <a:p>
            <a:pPr lvl="1">
              <a:lnSpc>
                <a:spcPct val="120000"/>
              </a:lnSpc>
            </a:pPr>
            <a:r>
              <a:rPr lang="en-US" sz="1800" dirty="0"/>
              <a:t>Central, highly secure and long term</a:t>
            </a:r>
          </a:p>
          <a:p>
            <a:pPr marL="342900" lvl="1" indent="-342900">
              <a:lnSpc>
                <a:spcPct val="120000"/>
              </a:lnSpc>
              <a:buFont typeface="Arial" panose="020B0604020202020204" pitchFamily="34" charset="0"/>
              <a:buChar char="•"/>
            </a:pPr>
            <a:r>
              <a:rPr lang="en-US" sz="2000" dirty="0"/>
              <a:t>Visualization and analysis of data</a:t>
            </a:r>
            <a:endParaRPr lang="en-US" sz="1800" dirty="0"/>
          </a:p>
          <a:p>
            <a:pPr marL="342900" lvl="1" indent="-342900">
              <a:lnSpc>
                <a:spcPct val="120000"/>
              </a:lnSpc>
              <a:buFont typeface="Arial" panose="020B0604020202020204" pitchFamily="34" charset="0"/>
              <a:buChar char="•"/>
            </a:pPr>
            <a:r>
              <a:rPr lang="en-US" sz="2000" dirty="0"/>
              <a:t>Automatic reporting of data</a:t>
            </a:r>
          </a:p>
          <a:p>
            <a:pPr lvl="1">
              <a:lnSpc>
                <a:spcPct val="120000"/>
              </a:lnSpc>
            </a:pPr>
            <a:r>
              <a:rPr lang="en-US" sz="1800" dirty="0"/>
              <a:t>Daily production reports, custom reports</a:t>
            </a:r>
          </a:p>
          <a:p>
            <a:pPr marL="342900" lvl="1" indent="-342900">
              <a:lnSpc>
                <a:spcPct val="120000"/>
              </a:lnSpc>
              <a:buFont typeface="Arial" panose="020B0604020202020204" pitchFamily="34" charset="0"/>
              <a:buChar char="•"/>
            </a:pPr>
            <a:r>
              <a:rPr lang="en-US" sz="2000" dirty="0"/>
              <a:t>Benchmarking</a:t>
            </a:r>
          </a:p>
          <a:p>
            <a:pPr lvl="1">
              <a:lnSpc>
                <a:spcPct val="120000"/>
              </a:lnSpc>
            </a:pPr>
            <a:r>
              <a:rPr lang="en-GB" sz="1800" dirty="0"/>
              <a:t>Efficiency analysis and guidance on improving your operations</a:t>
            </a:r>
            <a:endParaRPr lang="en-US" sz="1800" dirty="0"/>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3</a:t>
            </a:fld>
            <a:endParaRPr lang="en-GB" dirty="0"/>
          </a:p>
        </p:txBody>
      </p:sp>
    </p:spTree>
    <p:extLst>
      <p:ext uri="{BB962C8B-B14F-4D97-AF65-F5344CB8AC3E}">
        <p14:creationId xmlns:p14="http://schemas.microsoft.com/office/powerpoint/2010/main" val="52582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3821-A5A5-488D-A53B-7E47339A417B}"/>
              </a:ext>
            </a:extLst>
          </p:cNvPr>
          <p:cNvSpPr>
            <a:spLocks noGrp="1"/>
          </p:cNvSpPr>
          <p:nvPr>
            <p:ph type="title"/>
          </p:nvPr>
        </p:nvSpPr>
        <p:spPr/>
        <p:txBody>
          <a:bodyPr/>
          <a:lstStyle/>
          <a:p>
            <a:r>
              <a:rPr lang="en-GB" dirty="0"/>
              <a:t>Data privacy and safety</a:t>
            </a:r>
          </a:p>
        </p:txBody>
      </p:sp>
      <p:sp>
        <p:nvSpPr>
          <p:cNvPr id="3" name="Content Placeholder 2">
            <a:extLst>
              <a:ext uri="{FF2B5EF4-FFF2-40B4-BE49-F238E27FC236}">
                <a16:creationId xmlns:a16="http://schemas.microsoft.com/office/drawing/2014/main" id="{417A0ECB-B8C3-4055-A356-AA6E4917E17D}"/>
              </a:ext>
            </a:extLst>
          </p:cNvPr>
          <p:cNvSpPr>
            <a:spLocks noGrp="1"/>
          </p:cNvSpPr>
          <p:nvPr>
            <p:ph idx="1"/>
          </p:nvPr>
        </p:nvSpPr>
        <p:spPr/>
        <p:txBody>
          <a:bodyPr/>
          <a:lstStyle/>
          <a:p>
            <a:pPr>
              <a:lnSpc>
                <a:spcPct val="120000"/>
              </a:lnSpc>
            </a:pPr>
            <a:r>
              <a:rPr lang="en-GB" dirty="0"/>
              <a:t>Secure, encrypted data storage on Amazon cloud</a:t>
            </a:r>
          </a:p>
          <a:p>
            <a:pPr>
              <a:lnSpc>
                <a:spcPct val="120000"/>
              </a:lnSpc>
            </a:pPr>
            <a:r>
              <a:rPr lang="en-GB" dirty="0"/>
              <a:t>Chose how long you want your data to be stored</a:t>
            </a:r>
          </a:p>
          <a:p>
            <a:pPr>
              <a:lnSpc>
                <a:spcPct val="120000"/>
              </a:lnSpc>
            </a:pPr>
            <a:r>
              <a:rPr lang="en-GB" dirty="0"/>
              <a:t>If you opt out, you take ALL your data with you</a:t>
            </a:r>
          </a:p>
          <a:p>
            <a:pPr>
              <a:lnSpc>
                <a:spcPct val="120000"/>
              </a:lnSpc>
            </a:pPr>
            <a:r>
              <a:rPr lang="en-GB" dirty="0"/>
              <a:t>Access to data is tightly controlled – different types of user profile get access only to specific datasets</a:t>
            </a:r>
          </a:p>
        </p:txBody>
      </p:sp>
      <p:sp>
        <p:nvSpPr>
          <p:cNvPr id="4" name="Footer Placeholder 3">
            <a:extLst>
              <a:ext uri="{FF2B5EF4-FFF2-40B4-BE49-F238E27FC236}">
                <a16:creationId xmlns:a16="http://schemas.microsoft.com/office/drawing/2014/main" id="{01C86A72-A8CB-4DF2-8B8A-46E7895DA03B}"/>
              </a:ext>
            </a:extLst>
          </p:cNvPr>
          <p:cNvSpPr>
            <a:spLocks noGrp="1"/>
          </p:cNvSpPr>
          <p:nvPr>
            <p:ph type="ftr" sz="quarter" idx="11"/>
          </p:nvPr>
        </p:nvSpPr>
        <p:spPr/>
        <p:txBody>
          <a:bodyPr/>
          <a:lstStyle/>
          <a:p>
            <a:r>
              <a:rPr lang="en-GB" dirty="0"/>
              <a:t>www.tech4effect.eu</a:t>
            </a:r>
          </a:p>
        </p:txBody>
      </p:sp>
      <p:sp>
        <p:nvSpPr>
          <p:cNvPr id="5" name="Slide Number Placeholder 4">
            <a:extLst>
              <a:ext uri="{FF2B5EF4-FFF2-40B4-BE49-F238E27FC236}">
                <a16:creationId xmlns:a16="http://schemas.microsoft.com/office/drawing/2014/main" id="{6F061F21-F5DA-42F3-9D16-DB1CCD840F4E}"/>
              </a:ext>
            </a:extLst>
          </p:cNvPr>
          <p:cNvSpPr>
            <a:spLocks noGrp="1"/>
          </p:cNvSpPr>
          <p:nvPr>
            <p:ph type="sldNum" sz="quarter" idx="12"/>
          </p:nvPr>
        </p:nvSpPr>
        <p:spPr/>
        <p:txBody>
          <a:bodyPr/>
          <a:lstStyle/>
          <a:p>
            <a:fld id="{C9A98F10-CD57-4133-9FEE-AC8991C5221C}" type="slidenum">
              <a:rPr lang="en-GB" smtClean="0"/>
              <a:pPr/>
              <a:t>4</a:t>
            </a:fld>
            <a:endParaRPr lang="en-GB" dirty="0"/>
          </a:p>
        </p:txBody>
      </p:sp>
    </p:spTree>
    <p:extLst>
      <p:ext uri="{BB962C8B-B14F-4D97-AF65-F5344CB8AC3E}">
        <p14:creationId xmlns:p14="http://schemas.microsoft.com/office/powerpoint/2010/main" val="314867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it for and why use SILVISMART?</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5</a:t>
            </a:fld>
            <a:endParaRPr lang="en-GB" dirty="0"/>
          </a:p>
        </p:txBody>
      </p:sp>
      <p:sp>
        <p:nvSpPr>
          <p:cNvPr id="6" name="Rectangle 5">
            <a:extLst>
              <a:ext uri="{FF2B5EF4-FFF2-40B4-BE49-F238E27FC236}">
                <a16:creationId xmlns:a16="http://schemas.microsoft.com/office/drawing/2014/main" id="{08D27237-079A-47CF-89BC-77FC15B36A9B}"/>
              </a:ext>
            </a:extLst>
          </p:cNvPr>
          <p:cNvSpPr/>
          <p:nvPr/>
        </p:nvSpPr>
        <p:spPr>
          <a:xfrm rot="21069641">
            <a:off x="6732885" y="2333318"/>
            <a:ext cx="2182072" cy="968278"/>
          </a:xfrm>
          <a:prstGeom prst="rect">
            <a:avLst/>
          </a:prstGeom>
          <a:solidFill>
            <a:schemeClr val="bg1"/>
          </a:solidFill>
          <a:ln>
            <a:solidFill>
              <a:schemeClr val="tx1"/>
            </a:solidFill>
          </a:ln>
        </p:spPr>
        <p:txBody>
          <a:bodyPr wrap="none">
            <a:spAutoFit/>
          </a:bodyPr>
          <a:lstStyle/>
          <a:p>
            <a:pPr lvl="0">
              <a:lnSpc>
                <a:spcPct val="107000"/>
              </a:lnSpc>
              <a:spcAft>
                <a:spcPts val="0"/>
              </a:spcAft>
              <a:tabLst>
                <a:tab pos="457200" algn="l"/>
              </a:tabLst>
            </a:pPr>
            <a:r>
              <a:rPr lang="en-GB" dirty="0">
                <a:solidFill>
                  <a:srgbClr val="77933C"/>
                </a:solidFill>
                <a:latin typeface="Calibri" panose="020F0502020204030204" pitchFamily="34" charset="0"/>
                <a:ea typeface="Calibri" panose="020F0502020204030204" pitchFamily="34" charset="0"/>
                <a:cs typeface="Times New Roman" panose="02020603050405020304" pitchFamily="18" charset="0"/>
              </a:rPr>
              <a:t>Transparent &amp; secure</a:t>
            </a:r>
          </a:p>
          <a:p>
            <a:pPr lvl="0">
              <a:lnSpc>
                <a:spcPct val="107000"/>
              </a:lnSpc>
              <a:spcAft>
                <a:spcPts val="0"/>
              </a:spcAft>
              <a:tabLst>
                <a:tab pos="457200" algn="l"/>
              </a:tabLst>
            </a:pPr>
            <a:r>
              <a:rPr lang="en-GB" dirty="0">
                <a:solidFill>
                  <a:srgbClr val="77933C"/>
                </a:solidFill>
                <a:latin typeface="Calibri" panose="020F0502020204030204" pitchFamily="34" charset="0"/>
                <a:ea typeface="Calibri" panose="020F0502020204030204" pitchFamily="34" charset="0"/>
                <a:cs typeface="Times New Roman" panose="02020603050405020304" pitchFamily="18" charset="0"/>
              </a:rPr>
              <a:t>Learn from reports:</a:t>
            </a:r>
          </a:p>
          <a:p>
            <a:pPr lvl="0">
              <a:lnSpc>
                <a:spcPct val="107000"/>
              </a:lnSpc>
              <a:spcAft>
                <a:spcPts val="0"/>
              </a:spcAft>
              <a:tabLst>
                <a:tab pos="457200" algn="l"/>
              </a:tabLst>
            </a:pPr>
            <a:r>
              <a:rPr lang="en-GB" dirty="0">
                <a:solidFill>
                  <a:srgbClr val="77933C"/>
                </a:solidFill>
                <a:latin typeface="Calibri" panose="020F0502020204030204" pitchFamily="34" charset="0"/>
                <a:ea typeface="Calibri" panose="020F0502020204030204" pitchFamily="34" charset="0"/>
                <a:cs typeface="Times New Roman" panose="02020603050405020304" pitchFamily="18" charset="0"/>
              </a:rPr>
              <a:t>save time &amp; money</a:t>
            </a:r>
          </a:p>
        </p:txBody>
      </p:sp>
      <p:sp>
        <p:nvSpPr>
          <p:cNvPr id="7" name="Content Placeholder 6">
            <a:extLst>
              <a:ext uri="{FF2B5EF4-FFF2-40B4-BE49-F238E27FC236}">
                <a16:creationId xmlns:a16="http://schemas.microsoft.com/office/drawing/2014/main" id="{989842EF-5210-426E-9271-4798838CACE0}"/>
              </a:ext>
            </a:extLst>
          </p:cNvPr>
          <p:cNvSpPr txBox="1">
            <a:spLocks noGrp="1"/>
          </p:cNvSpPr>
          <p:nvPr>
            <p:ph idx="1"/>
          </p:nvPr>
        </p:nvSpPr>
        <p:spPr>
          <a:xfrm>
            <a:off x="457200" y="1484313"/>
            <a:ext cx="8229600" cy="4489819"/>
          </a:xfrm>
          <a:prstGeom prst="rect">
            <a:avLst/>
          </a:prstGeom>
          <a:noFill/>
        </p:spPr>
        <p:txBody>
          <a:bodyPr wrap="square" rtlCol="0">
            <a:spAutoFit/>
          </a:bodyPr>
          <a:lstStyle/>
          <a:p>
            <a:pPr>
              <a:lnSpc>
                <a:spcPct val="120000"/>
              </a:lnSpc>
            </a:pPr>
            <a:r>
              <a:rPr lang="en-GB" sz="2000" dirty="0"/>
              <a:t>Machine owner (contractor)</a:t>
            </a:r>
          </a:p>
          <a:p>
            <a:pPr lvl="1">
              <a:lnSpc>
                <a:spcPct val="120000"/>
              </a:lnSpc>
            </a:pPr>
            <a:r>
              <a:rPr lang="en-GB" sz="1800" dirty="0"/>
              <a:t>Automated data transfer and backup, standard reports</a:t>
            </a:r>
          </a:p>
          <a:p>
            <a:pPr lvl="1">
              <a:lnSpc>
                <a:spcPct val="120000"/>
              </a:lnSpc>
            </a:pPr>
            <a:r>
              <a:rPr lang="en-GB" sz="1800" dirty="0"/>
              <a:t>Data for accounting and invoicing</a:t>
            </a:r>
          </a:p>
          <a:p>
            <a:pPr lvl="1">
              <a:lnSpc>
                <a:spcPct val="120000"/>
              </a:lnSpc>
            </a:pPr>
            <a:r>
              <a:rPr lang="en-GB" sz="1800" dirty="0"/>
              <a:t>Benchmark information – increase efficiency</a:t>
            </a:r>
          </a:p>
          <a:p>
            <a:pPr>
              <a:lnSpc>
                <a:spcPct val="120000"/>
              </a:lnSpc>
            </a:pPr>
            <a:r>
              <a:rPr lang="en-GB" sz="2000" dirty="0"/>
              <a:t>Forest owner / manager / consultant</a:t>
            </a:r>
          </a:p>
          <a:p>
            <a:pPr lvl="1">
              <a:lnSpc>
                <a:spcPct val="120000"/>
              </a:lnSpc>
            </a:pPr>
            <a:r>
              <a:rPr lang="en-GB" sz="2000" dirty="0"/>
              <a:t>St</a:t>
            </a:r>
            <a:r>
              <a:rPr lang="en-GB" sz="1800" dirty="0"/>
              <a:t>andard reports, visualisation and localization of data, statistics</a:t>
            </a:r>
          </a:p>
          <a:p>
            <a:pPr lvl="1">
              <a:lnSpc>
                <a:spcPct val="120000"/>
              </a:lnSpc>
            </a:pPr>
            <a:r>
              <a:rPr lang="en-GB" sz="1800" dirty="0"/>
              <a:t>Monitoring of operations, information for (logistics) planning</a:t>
            </a:r>
          </a:p>
          <a:p>
            <a:pPr>
              <a:lnSpc>
                <a:spcPct val="120000"/>
              </a:lnSpc>
            </a:pPr>
            <a:r>
              <a:rPr lang="en-GB" sz="2000" dirty="0"/>
              <a:t>Machine operator</a:t>
            </a:r>
          </a:p>
          <a:p>
            <a:pPr lvl="1">
              <a:lnSpc>
                <a:spcPct val="120000"/>
              </a:lnSpc>
            </a:pPr>
            <a:r>
              <a:rPr lang="en-GB" sz="1800" dirty="0"/>
              <a:t>Automated data transfer and backup, standard reports</a:t>
            </a:r>
          </a:p>
          <a:p>
            <a:pPr>
              <a:lnSpc>
                <a:spcPct val="120000"/>
              </a:lnSpc>
            </a:pPr>
            <a:r>
              <a:rPr lang="en-GB" sz="2000" dirty="0"/>
              <a:t>R&amp;D (scientist) / forest certification</a:t>
            </a:r>
          </a:p>
          <a:p>
            <a:pPr lvl="1">
              <a:lnSpc>
                <a:spcPct val="120000"/>
              </a:lnSpc>
            </a:pPr>
            <a:r>
              <a:rPr lang="en-GB" sz="1800" dirty="0"/>
              <a:t>Reliable, transparent data</a:t>
            </a:r>
          </a:p>
        </p:txBody>
      </p:sp>
    </p:spTree>
    <p:extLst>
      <p:ext uri="{BB962C8B-B14F-4D97-AF65-F5344CB8AC3E}">
        <p14:creationId xmlns:p14="http://schemas.microsoft.com/office/powerpoint/2010/main" val="79995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5"/>
            <a:ext cx="7920880" cy="2952327"/>
          </a:xfrm>
        </p:spPr>
        <p:txBody>
          <a:bodyPr>
            <a:noAutofit/>
          </a:bodyPr>
          <a:lstStyle/>
          <a:p>
            <a:pPr marL="0" indent="0" algn="just">
              <a:buNone/>
            </a:pPr>
            <a:r>
              <a:rPr lang="en-GB" sz="1800" b="1" dirty="0"/>
              <a:t>User: machine owner with multiple machines (contractor)</a:t>
            </a:r>
          </a:p>
          <a:p>
            <a:pPr marL="0" indent="0" algn="just">
              <a:buNone/>
            </a:pPr>
            <a:endParaRPr lang="en-GB" sz="1800" dirty="0"/>
          </a:p>
          <a:p>
            <a:pPr marL="0" indent="0" algn="just">
              <a:buNone/>
            </a:pPr>
            <a:r>
              <a:rPr lang="en-GB" sz="1800" dirty="0"/>
              <a:t>Overview of </a:t>
            </a:r>
            <a:r>
              <a:rPr lang="en-GB" sz="1800" b="1" u="sng" dirty="0"/>
              <a:t>all your machines</a:t>
            </a:r>
            <a:r>
              <a:rPr lang="en-GB" sz="1800" dirty="0"/>
              <a:t>, e.g.</a:t>
            </a:r>
          </a:p>
          <a:p>
            <a:pPr algn="just"/>
            <a:r>
              <a:rPr lang="en-GB" sz="1800" dirty="0"/>
              <a:t>Fleet information (brand, model, …)</a:t>
            </a:r>
          </a:p>
          <a:p>
            <a:pPr algn="just"/>
            <a:r>
              <a:rPr lang="en-GB" sz="1800" dirty="0"/>
              <a:t>Harvester productivity (trees, volume per day)</a:t>
            </a:r>
          </a:p>
          <a:p>
            <a:pPr algn="just"/>
            <a:r>
              <a:rPr lang="en-GB" sz="1800" dirty="0"/>
              <a:t>Calibration</a:t>
            </a:r>
          </a:p>
          <a:p>
            <a:pPr algn="just"/>
            <a:r>
              <a:rPr lang="en-GB" sz="1800" dirty="0"/>
              <a:t>Forwarder productivity</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6</a:t>
            </a:fld>
            <a:endParaRPr lang="en-GB" dirty="0"/>
          </a:p>
        </p:txBody>
      </p:sp>
      <p:sp>
        <p:nvSpPr>
          <p:cNvPr id="8" name="Content Placeholder 2">
            <a:extLst>
              <a:ext uri="{FF2B5EF4-FFF2-40B4-BE49-F238E27FC236}">
                <a16:creationId xmlns:a16="http://schemas.microsoft.com/office/drawing/2014/main" id="{B8D7EEA8-2AD6-45F8-AF63-94D5A4EB619B}"/>
              </a:ext>
            </a:extLst>
          </p:cNvPr>
          <p:cNvSpPr txBox="1">
            <a:spLocks/>
          </p:cNvSpPr>
          <p:nvPr/>
        </p:nvSpPr>
        <p:spPr>
          <a:xfrm>
            <a:off x="5355752" y="2151404"/>
            <a:ext cx="3387836" cy="1958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GB" sz="1800" dirty="0"/>
              <a:t>Standardised format for different machine brands.</a:t>
            </a:r>
          </a:p>
          <a:p>
            <a:pPr algn="just">
              <a:buFont typeface="Wingdings" panose="05000000000000000000" pitchFamily="2" charset="2"/>
              <a:buChar char="Ø"/>
            </a:pPr>
            <a:r>
              <a:rPr lang="en-GB" sz="1800" dirty="0"/>
              <a:t>How do your machines compare with each other?</a:t>
            </a:r>
          </a:p>
          <a:p>
            <a:pPr algn="just">
              <a:buFont typeface="Wingdings" panose="05000000000000000000" pitchFamily="2" charset="2"/>
              <a:buChar char="Ø"/>
            </a:pPr>
            <a:r>
              <a:rPr lang="en-GB" sz="1800" dirty="0"/>
              <a:t>How well are your machines matching a task?</a:t>
            </a:r>
          </a:p>
        </p:txBody>
      </p:sp>
      <p:graphicFrame>
        <p:nvGraphicFramePr>
          <p:cNvPr id="12" name="Chart 11">
            <a:extLst>
              <a:ext uri="{FF2B5EF4-FFF2-40B4-BE49-F238E27FC236}">
                <a16:creationId xmlns:a16="http://schemas.microsoft.com/office/drawing/2014/main" id="{63FEA9F5-3250-EA42-A133-AB60C4DF1BD8}"/>
              </a:ext>
            </a:extLst>
          </p:cNvPr>
          <p:cNvGraphicFramePr>
            <a:graphicFrameLocks/>
          </p:cNvGraphicFramePr>
          <p:nvPr>
            <p:extLst>
              <p:ext uri="{D42A27DB-BD31-4B8C-83A1-F6EECF244321}">
                <p14:modId xmlns:p14="http://schemas.microsoft.com/office/powerpoint/2010/main" val="79856449"/>
              </p:ext>
            </p:extLst>
          </p:nvPr>
        </p:nvGraphicFramePr>
        <p:xfrm>
          <a:off x="1661268" y="4149080"/>
          <a:ext cx="5029376" cy="2743621"/>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1269EAC6-414A-9341-8BD4-78B4A131D970}"/>
              </a:ext>
            </a:extLst>
          </p:cNvPr>
          <p:cNvSpPr txBox="1">
            <a:spLocks/>
          </p:cNvSpPr>
          <p:nvPr/>
        </p:nvSpPr>
        <p:spPr>
          <a:xfrm>
            <a:off x="0" y="188640"/>
            <a:ext cx="8316416" cy="1143000"/>
          </a:xfrm>
          <a:prstGeom prst="round2DiagRect">
            <a:avLst/>
          </a:prstGeom>
          <a:gradFill flip="none" rotWithShape="1">
            <a:gsLst>
              <a:gs pos="0">
                <a:srgbClr val="313C19"/>
              </a:gs>
              <a:gs pos="100000">
                <a:srgbClr val="77933C"/>
              </a:gs>
            </a:gsLst>
            <a:lin ang="2700000" scaled="1"/>
            <a:tileRect/>
          </a:gradFill>
        </p:spPr>
        <p:txBody>
          <a:bodyPr lIns="504000" anchor="ctr"/>
          <a:lstStyle>
            <a:lvl1pPr algn="l" defTabSz="914400" rtl="0" eaLnBrk="1" latinLnBrk="0" hangingPunct="1">
              <a:spcBef>
                <a:spcPct val="0"/>
              </a:spcBef>
              <a:buNone/>
              <a:defRPr sz="3600" b="1" kern="1200">
                <a:solidFill>
                  <a:schemeClr val="bg1"/>
                </a:solidFill>
                <a:latin typeface="Segoe UI" panose="020B0502040204020203" pitchFamily="34" charset="0"/>
                <a:ea typeface="+mj-ea"/>
                <a:cs typeface="Segoe UI" panose="020B0502040204020203" pitchFamily="34" charset="0"/>
              </a:defRPr>
            </a:lvl1pPr>
          </a:lstStyle>
          <a:p>
            <a:r>
              <a:rPr lang="en-GB"/>
              <a:t>Interface: My fleet</a:t>
            </a:r>
            <a:endParaRPr lang="en-GB" dirty="0"/>
          </a:p>
        </p:txBody>
      </p:sp>
      <p:sp>
        <p:nvSpPr>
          <p:cNvPr id="18" name="Freeform 31">
            <a:extLst>
              <a:ext uri="{FF2B5EF4-FFF2-40B4-BE49-F238E27FC236}">
                <a16:creationId xmlns:a16="http://schemas.microsoft.com/office/drawing/2014/main" id="{5E646478-0F65-D847-A983-E893DBD5D47A}"/>
              </a:ext>
            </a:extLst>
          </p:cNvPr>
          <p:cNvSpPr>
            <a:spLocks noEditPoints="1"/>
          </p:cNvSpPr>
          <p:nvPr/>
        </p:nvSpPr>
        <p:spPr bwMode="auto">
          <a:xfrm>
            <a:off x="6947035" y="343037"/>
            <a:ext cx="384862" cy="219921"/>
          </a:xfrm>
          <a:custGeom>
            <a:avLst/>
            <a:gdLst>
              <a:gd name="T0" fmla="*/ 260 w 267"/>
              <a:gd name="T1" fmla="*/ 74 h 175"/>
              <a:gd name="T2" fmla="*/ 245 w 267"/>
              <a:gd name="T3" fmla="*/ 131 h 175"/>
              <a:gd name="T4" fmla="*/ 197 w 267"/>
              <a:gd name="T5" fmla="*/ 131 h 175"/>
              <a:gd name="T6" fmla="*/ 168 w 267"/>
              <a:gd name="T7" fmla="*/ 77 h 175"/>
              <a:gd name="T8" fmla="*/ 162 w 267"/>
              <a:gd name="T9" fmla="*/ 136 h 175"/>
              <a:gd name="T10" fmla="*/ 140 w 267"/>
              <a:gd name="T11" fmla="*/ 70 h 175"/>
              <a:gd name="T12" fmla="*/ 223 w 267"/>
              <a:gd name="T13" fmla="*/ 56 h 175"/>
              <a:gd name="T14" fmla="*/ 217 w 267"/>
              <a:gd name="T15" fmla="*/ 65 h 175"/>
              <a:gd name="T16" fmla="*/ 209 w 267"/>
              <a:gd name="T17" fmla="*/ 82 h 175"/>
              <a:gd name="T18" fmla="*/ 215 w 267"/>
              <a:gd name="T19" fmla="*/ 99 h 175"/>
              <a:gd name="T20" fmla="*/ 227 w 267"/>
              <a:gd name="T21" fmla="*/ 99 h 175"/>
              <a:gd name="T22" fmla="*/ 232 w 267"/>
              <a:gd name="T23" fmla="*/ 82 h 175"/>
              <a:gd name="T24" fmla="*/ 223 w 267"/>
              <a:gd name="T25" fmla="*/ 65 h 175"/>
              <a:gd name="T26" fmla="*/ 232 w 267"/>
              <a:gd name="T27" fmla="*/ 55 h 175"/>
              <a:gd name="T28" fmla="*/ 208 w 267"/>
              <a:gd name="T29" fmla="*/ 2 h 175"/>
              <a:gd name="T30" fmla="*/ 206 w 267"/>
              <a:gd name="T31" fmla="*/ 1 h 175"/>
              <a:gd name="T32" fmla="*/ 204 w 267"/>
              <a:gd name="T33" fmla="*/ 0 h 175"/>
              <a:gd name="T34" fmla="*/ 203 w 267"/>
              <a:gd name="T35" fmla="*/ 1 h 175"/>
              <a:gd name="T36" fmla="*/ 147 w 267"/>
              <a:gd name="T37" fmla="*/ 38 h 175"/>
              <a:gd name="T38" fmla="*/ 146 w 267"/>
              <a:gd name="T39" fmla="*/ 39 h 175"/>
              <a:gd name="T40" fmla="*/ 133 w 267"/>
              <a:gd name="T41" fmla="*/ 68 h 175"/>
              <a:gd name="T42" fmla="*/ 132 w 267"/>
              <a:gd name="T43" fmla="*/ 135 h 175"/>
              <a:gd name="T44" fmla="*/ 122 w 267"/>
              <a:gd name="T45" fmla="*/ 138 h 175"/>
              <a:gd name="T46" fmla="*/ 106 w 267"/>
              <a:gd name="T47" fmla="*/ 120 h 175"/>
              <a:gd name="T48" fmla="*/ 94 w 267"/>
              <a:gd name="T49" fmla="*/ 104 h 175"/>
              <a:gd name="T50" fmla="*/ 97 w 267"/>
              <a:gd name="T51" fmla="*/ 65 h 175"/>
              <a:gd name="T52" fmla="*/ 34 w 267"/>
              <a:gd name="T53" fmla="*/ 61 h 175"/>
              <a:gd name="T54" fmla="*/ 34 w 267"/>
              <a:gd name="T55" fmla="*/ 66 h 175"/>
              <a:gd name="T56" fmla="*/ 0 w 267"/>
              <a:gd name="T57" fmla="*/ 118 h 175"/>
              <a:gd name="T58" fmla="*/ 78 w 267"/>
              <a:gd name="T59" fmla="*/ 173 h 175"/>
              <a:gd name="T60" fmla="*/ 125 w 267"/>
              <a:gd name="T61" fmla="*/ 144 h 175"/>
              <a:gd name="T62" fmla="*/ 197 w 267"/>
              <a:gd name="T63" fmla="*/ 175 h 175"/>
              <a:gd name="T64" fmla="*/ 224 w 267"/>
              <a:gd name="T65" fmla="*/ 144 h 175"/>
              <a:gd name="T66" fmla="*/ 267 w 267"/>
              <a:gd name="T67" fmla="*/ 153 h 175"/>
              <a:gd name="T68" fmla="*/ 68 w 267"/>
              <a:gd name="T69" fmla="*/ 67 h 175"/>
              <a:gd name="T70" fmla="*/ 89 w 267"/>
              <a:gd name="T71" fmla="*/ 99 h 175"/>
              <a:gd name="T72" fmla="*/ 68 w 267"/>
              <a:gd name="T73" fmla="*/ 100 h 175"/>
              <a:gd name="T74" fmla="*/ 42 w 267"/>
              <a:gd name="T75" fmla="*/ 100 h 175"/>
              <a:gd name="T76" fmla="*/ 43 w 267"/>
              <a:gd name="T77" fmla="*/ 67 h 175"/>
              <a:gd name="T78" fmla="*/ 64 w 267"/>
              <a:gd name="T79" fmla="*/ 99 h 175"/>
              <a:gd name="T80" fmla="*/ 42 w 267"/>
              <a:gd name="T81" fmla="*/ 100 h 175"/>
              <a:gd name="T82" fmla="*/ 78 w 267"/>
              <a:gd name="T83" fmla="*/ 115 h 175"/>
              <a:gd name="T84" fmla="*/ 197 w 267"/>
              <a:gd name="T85" fmla="*/ 167 h 175"/>
              <a:gd name="T86" fmla="*/ 211 w 267"/>
              <a:gd name="T87" fmla="*/ 153 h 175"/>
              <a:gd name="T88" fmla="*/ 231 w 267"/>
              <a:gd name="T89" fmla="*/ 153 h 175"/>
              <a:gd name="T90" fmla="*/ 245 w 267"/>
              <a:gd name="T91"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175">
                <a:moveTo>
                  <a:pt x="263" y="140"/>
                </a:moveTo>
                <a:cubicBezTo>
                  <a:pt x="263" y="77"/>
                  <a:pt x="263" y="77"/>
                  <a:pt x="263" y="77"/>
                </a:cubicBezTo>
                <a:cubicBezTo>
                  <a:pt x="263" y="75"/>
                  <a:pt x="262" y="74"/>
                  <a:pt x="260" y="74"/>
                </a:cubicBezTo>
                <a:cubicBezTo>
                  <a:pt x="258" y="74"/>
                  <a:pt x="257" y="75"/>
                  <a:pt x="257" y="77"/>
                </a:cubicBezTo>
                <a:cubicBezTo>
                  <a:pt x="257" y="134"/>
                  <a:pt x="257" y="134"/>
                  <a:pt x="257" y="134"/>
                </a:cubicBezTo>
                <a:cubicBezTo>
                  <a:pt x="253" y="132"/>
                  <a:pt x="249" y="131"/>
                  <a:pt x="245" y="131"/>
                </a:cubicBezTo>
                <a:cubicBezTo>
                  <a:pt x="239" y="131"/>
                  <a:pt x="234" y="133"/>
                  <a:pt x="230" y="136"/>
                </a:cubicBezTo>
                <a:cubicBezTo>
                  <a:pt x="212" y="136"/>
                  <a:pt x="212" y="136"/>
                  <a:pt x="212" y="136"/>
                </a:cubicBezTo>
                <a:cubicBezTo>
                  <a:pt x="208" y="133"/>
                  <a:pt x="203" y="131"/>
                  <a:pt x="197" y="131"/>
                </a:cubicBezTo>
                <a:cubicBezTo>
                  <a:pt x="192" y="131"/>
                  <a:pt x="187" y="133"/>
                  <a:pt x="183" y="136"/>
                </a:cubicBezTo>
                <a:cubicBezTo>
                  <a:pt x="168" y="136"/>
                  <a:pt x="168" y="136"/>
                  <a:pt x="168" y="136"/>
                </a:cubicBezTo>
                <a:cubicBezTo>
                  <a:pt x="168" y="77"/>
                  <a:pt x="168" y="77"/>
                  <a:pt x="168" y="77"/>
                </a:cubicBezTo>
                <a:cubicBezTo>
                  <a:pt x="168" y="75"/>
                  <a:pt x="167" y="74"/>
                  <a:pt x="165" y="74"/>
                </a:cubicBezTo>
                <a:cubicBezTo>
                  <a:pt x="163" y="74"/>
                  <a:pt x="162" y="75"/>
                  <a:pt x="162" y="77"/>
                </a:cubicBezTo>
                <a:cubicBezTo>
                  <a:pt x="162" y="136"/>
                  <a:pt x="162" y="136"/>
                  <a:pt x="162" y="136"/>
                </a:cubicBezTo>
                <a:cubicBezTo>
                  <a:pt x="140" y="136"/>
                  <a:pt x="140" y="136"/>
                  <a:pt x="140" y="136"/>
                </a:cubicBezTo>
                <a:cubicBezTo>
                  <a:pt x="140" y="136"/>
                  <a:pt x="140" y="136"/>
                  <a:pt x="140" y="135"/>
                </a:cubicBezTo>
                <a:cubicBezTo>
                  <a:pt x="140" y="70"/>
                  <a:pt x="140" y="70"/>
                  <a:pt x="140" y="70"/>
                </a:cubicBezTo>
                <a:cubicBezTo>
                  <a:pt x="153" y="44"/>
                  <a:pt x="153" y="44"/>
                  <a:pt x="153" y="44"/>
                </a:cubicBezTo>
                <a:cubicBezTo>
                  <a:pt x="203" y="10"/>
                  <a:pt x="203" y="10"/>
                  <a:pt x="203" y="10"/>
                </a:cubicBezTo>
                <a:cubicBezTo>
                  <a:pt x="223" y="56"/>
                  <a:pt x="223" y="56"/>
                  <a:pt x="223" y="56"/>
                </a:cubicBezTo>
                <a:cubicBezTo>
                  <a:pt x="218" y="59"/>
                  <a:pt x="218" y="59"/>
                  <a:pt x="218" y="59"/>
                </a:cubicBezTo>
                <a:cubicBezTo>
                  <a:pt x="216" y="60"/>
                  <a:pt x="216" y="63"/>
                  <a:pt x="217" y="65"/>
                </a:cubicBezTo>
                <a:cubicBezTo>
                  <a:pt x="217" y="65"/>
                  <a:pt x="217" y="65"/>
                  <a:pt x="217" y="65"/>
                </a:cubicBezTo>
                <a:cubicBezTo>
                  <a:pt x="217" y="79"/>
                  <a:pt x="217" y="79"/>
                  <a:pt x="217" y="79"/>
                </a:cubicBezTo>
                <a:cubicBezTo>
                  <a:pt x="212" y="79"/>
                  <a:pt x="212" y="79"/>
                  <a:pt x="212" y="79"/>
                </a:cubicBezTo>
                <a:cubicBezTo>
                  <a:pt x="211" y="79"/>
                  <a:pt x="209" y="80"/>
                  <a:pt x="209" y="82"/>
                </a:cubicBezTo>
                <a:cubicBezTo>
                  <a:pt x="209" y="99"/>
                  <a:pt x="209" y="99"/>
                  <a:pt x="209" y="99"/>
                </a:cubicBezTo>
                <a:cubicBezTo>
                  <a:pt x="209" y="100"/>
                  <a:pt x="211" y="101"/>
                  <a:pt x="212" y="101"/>
                </a:cubicBezTo>
                <a:cubicBezTo>
                  <a:pt x="214" y="101"/>
                  <a:pt x="215" y="100"/>
                  <a:pt x="215" y="99"/>
                </a:cubicBezTo>
                <a:cubicBezTo>
                  <a:pt x="215" y="84"/>
                  <a:pt x="215" y="84"/>
                  <a:pt x="215" y="84"/>
                </a:cubicBezTo>
                <a:cubicBezTo>
                  <a:pt x="227" y="84"/>
                  <a:pt x="227" y="84"/>
                  <a:pt x="227" y="84"/>
                </a:cubicBezTo>
                <a:cubicBezTo>
                  <a:pt x="227" y="99"/>
                  <a:pt x="227" y="99"/>
                  <a:pt x="227" y="99"/>
                </a:cubicBezTo>
                <a:cubicBezTo>
                  <a:pt x="227" y="100"/>
                  <a:pt x="228" y="101"/>
                  <a:pt x="229" y="101"/>
                </a:cubicBezTo>
                <a:cubicBezTo>
                  <a:pt x="231" y="101"/>
                  <a:pt x="232" y="100"/>
                  <a:pt x="232" y="99"/>
                </a:cubicBezTo>
                <a:cubicBezTo>
                  <a:pt x="232" y="82"/>
                  <a:pt x="232" y="82"/>
                  <a:pt x="232" y="82"/>
                </a:cubicBezTo>
                <a:cubicBezTo>
                  <a:pt x="232" y="80"/>
                  <a:pt x="231" y="79"/>
                  <a:pt x="229" y="79"/>
                </a:cubicBezTo>
                <a:cubicBezTo>
                  <a:pt x="223" y="79"/>
                  <a:pt x="223" y="79"/>
                  <a:pt x="223" y="79"/>
                </a:cubicBezTo>
                <a:cubicBezTo>
                  <a:pt x="223" y="65"/>
                  <a:pt x="223" y="65"/>
                  <a:pt x="223" y="65"/>
                </a:cubicBezTo>
                <a:cubicBezTo>
                  <a:pt x="230" y="61"/>
                  <a:pt x="230" y="61"/>
                  <a:pt x="230" y="61"/>
                </a:cubicBezTo>
                <a:cubicBezTo>
                  <a:pt x="232" y="60"/>
                  <a:pt x="232" y="58"/>
                  <a:pt x="232" y="57"/>
                </a:cubicBezTo>
                <a:cubicBezTo>
                  <a:pt x="232" y="56"/>
                  <a:pt x="232" y="56"/>
                  <a:pt x="232" y="55"/>
                </a:cubicBezTo>
                <a:cubicBezTo>
                  <a:pt x="208" y="3"/>
                  <a:pt x="208" y="3"/>
                  <a:pt x="208" y="3"/>
                </a:cubicBezTo>
                <a:cubicBezTo>
                  <a:pt x="208" y="2"/>
                  <a:pt x="208" y="2"/>
                  <a:pt x="208" y="2"/>
                </a:cubicBezTo>
                <a:cubicBezTo>
                  <a:pt x="208" y="2"/>
                  <a:pt x="208" y="2"/>
                  <a:pt x="208" y="2"/>
                </a:cubicBezTo>
                <a:cubicBezTo>
                  <a:pt x="208" y="2"/>
                  <a:pt x="208" y="2"/>
                  <a:pt x="208" y="2"/>
                </a:cubicBezTo>
                <a:cubicBezTo>
                  <a:pt x="207" y="1"/>
                  <a:pt x="207" y="1"/>
                  <a:pt x="207" y="1"/>
                </a:cubicBezTo>
                <a:cubicBezTo>
                  <a:pt x="207" y="1"/>
                  <a:pt x="207" y="1"/>
                  <a:pt x="206" y="1"/>
                </a:cubicBezTo>
                <a:cubicBezTo>
                  <a:pt x="206" y="1"/>
                  <a:pt x="206" y="0"/>
                  <a:pt x="206" y="0"/>
                </a:cubicBezTo>
                <a:cubicBezTo>
                  <a:pt x="205" y="0"/>
                  <a:pt x="205" y="0"/>
                  <a:pt x="205" y="0"/>
                </a:cubicBezTo>
                <a:cubicBezTo>
                  <a:pt x="205" y="0"/>
                  <a:pt x="204" y="0"/>
                  <a:pt x="204" y="0"/>
                </a:cubicBezTo>
                <a:cubicBezTo>
                  <a:pt x="204" y="0"/>
                  <a:pt x="204" y="0"/>
                  <a:pt x="203" y="0"/>
                </a:cubicBezTo>
                <a:cubicBezTo>
                  <a:pt x="203" y="0"/>
                  <a:pt x="203" y="0"/>
                  <a:pt x="203" y="1"/>
                </a:cubicBezTo>
                <a:cubicBezTo>
                  <a:pt x="203" y="1"/>
                  <a:pt x="203" y="1"/>
                  <a:pt x="203" y="1"/>
                </a:cubicBezTo>
                <a:cubicBezTo>
                  <a:pt x="203" y="1"/>
                  <a:pt x="202" y="1"/>
                  <a:pt x="202" y="1"/>
                </a:cubicBezTo>
                <a:cubicBezTo>
                  <a:pt x="147" y="38"/>
                  <a:pt x="147" y="38"/>
                  <a:pt x="147" y="38"/>
                </a:cubicBezTo>
                <a:cubicBezTo>
                  <a:pt x="147" y="38"/>
                  <a:pt x="147" y="38"/>
                  <a:pt x="147" y="38"/>
                </a:cubicBezTo>
                <a:cubicBezTo>
                  <a:pt x="147" y="38"/>
                  <a:pt x="147" y="38"/>
                  <a:pt x="147" y="38"/>
                </a:cubicBezTo>
                <a:cubicBezTo>
                  <a:pt x="146" y="39"/>
                  <a:pt x="146" y="39"/>
                  <a:pt x="146" y="39"/>
                </a:cubicBezTo>
                <a:cubicBezTo>
                  <a:pt x="146" y="39"/>
                  <a:pt x="146" y="39"/>
                  <a:pt x="146" y="39"/>
                </a:cubicBezTo>
                <a:cubicBezTo>
                  <a:pt x="133" y="67"/>
                  <a:pt x="133" y="67"/>
                  <a:pt x="133" y="67"/>
                </a:cubicBezTo>
                <a:cubicBezTo>
                  <a:pt x="133" y="67"/>
                  <a:pt x="133" y="67"/>
                  <a:pt x="133" y="67"/>
                </a:cubicBezTo>
                <a:cubicBezTo>
                  <a:pt x="133" y="68"/>
                  <a:pt x="133" y="68"/>
                  <a:pt x="133" y="68"/>
                </a:cubicBezTo>
                <a:cubicBezTo>
                  <a:pt x="132" y="68"/>
                  <a:pt x="132" y="69"/>
                  <a:pt x="132" y="69"/>
                </a:cubicBezTo>
                <a:cubicBezTo>
                  <a:pt x="132" y="69"/>
                  <a:pt x="132" y="69"/>
                  <a:pt x="132" y="69"/>
                </a:cubicBezTo>
                <a:cubicBezTo>
                  <a:pt x="132" y="135"/>
                  <a:pt x="132" y="135"/>
                  <a:pt x="132" y="135"/>
                </a:cubicBezTo>
                <a:cubicBezTo>
                  <a:pt x="132" y="136"/>
                  <a:pt x="132" y="136"/>
                  <a:pt x="133" y="136"/>
                </a:cubicBezTo>
                <a:cubicBezTo>
                  <a:pt x="125" y="136"/>
                  <a:pt x="125" y="136"/>
                  <a:pt x="125" y="136"/>
                </a:cubicBezTo>
                <a:cubicBezTo>
                  <a:pt x="123" y="136"/>
                  <a:pt x="122" y="137"/>
                  <a:pt x="122" y="138"/>
                </a:cubicBezTo>
                <a:cubicBezTo>
                  <a:pt x="111" y="138"/>
                  <a:pt x="111" y="138"/>
                  <a:pt x="111" y="138"/>
                </a:cubicBezTo>
                <a:cubicBezTo>
                  <a:pt x="111" y="132"/>
                  <a:pt x="109" y="126"/>
                  <a:pt x="106" y="121"/>
                </a:cubicBezTo>
                <a:cubicBezTo>
                  <a:pt x="106" y="121"/>
                  <a:pt x="106" y="121"/>
                  <a:pt x="106" y="120"/>
                </a:cubicBezTo>
                <a:cubicBezTo>
                  <a:pt x="106" y="105"/>
                  <a:pt x="106" y="105"/>
                  <a:pt x="106" y="105"/>
                </a:cubicBezTo>
                <a:cubicBezTo>
                  <a:pt x="106" y="105"/>
                  <a:pt x="105" y="104"/>
                  <a:pt x="105" y="104"/>
                </a:cubicBezTo>
                <a:cubicBezTo>
                  <a:pt x="94" y="104"/>
                  <a:pt x="94" y="104"/>
                  <a:pt x="94" y="104"/>
                </a:cubicBezTo>
                <a:cubicBezTo>
                  <a:pt x="94" y="66"/>
                  <a:pt x="94" y="66"/>
                  <a:pt x="94" y="66"/>
                </a:cubicBezTo>
                <a:cubicBezTo>
                  <a:pt x="96" y="66"/>
                  <a:pt x="96" y="66"/>
                  <a:pt x="96" y="66"/>
                </a:cubicBezTo>
                <a:cubicBezTo>
                  <a:pt x="97" y="66"/>
                  <a:pt x="97" y="66"/>
                  <a:pt x="97" y="65"/>
                </a:cubicBezTo>
                <a:cubicBezTo>
                  <a:pt x="97" y="62"/>
                  <a:pt x="97" y="62"/>
                  <a:pt x="97" y="62"/>
                </a:cubicBezTo>
                <a:cubicBezTo>
                  <a:pt x="97" y="62"/>
                  <a:pt x="97" y="61"/>
                  <a:pt x="96" y="61"/>
                </a:cubicBezTo>
                <a:cubicBezTo>
                  <a:pt x="34" y="61"/>
                  <a:pt x="34" y="61"/>
                  <a:pt x="34" y="61"/>
                </a:cubicBezTo>
                <a:cubicBezTo>
                  <a:pt x="33" y="61"/>
                  <a:pt x="33" y="62"/>
                  <a:pt x="33" y="62"/>
                </a:cubicBezTo>
                <a:cubicBezTo>
                  <a:pt x="33" y="65"/>
                  <a:pt x="33" y="65"/>
                  <a:pt x="33" y="65"/>
                </a:cubicBezTo>
                <a:cubicBezTo>
                  <a:pt x="33" y="66"/>
                  <a:pt x="33" y="66"/>
                  <a:pt x="34" y="66"/>
                </a:cubicBezTo>
                <a:cubicBezTo>
                  <a:pt x="36" y="66"/>
                  <a:pt x="36" y="66"/>
                  <a:pt x="36" y="66"/>
                </a:cubicBezTo>
                <a:cubicBezTo>
                  <a:pt x="36" y="111"/>
                  <a:pt x="36" y="111"/>
                  <a:pt x="36" y="111"/>
                </a:cubicBezTo>
                <a:cubicBezTo>
                  <a:pt x="0" y="118"/>
                  <a:pt x="0" y="118"/>
                  <a:pt x="0" y="118"/>
                </a:cubicBezTo>
                <a:cubicBezTo>
                  <a:pt x="0" y="145"/>
                  <a:pt x="0" y="145"/>
                  <a:pt x="0" y="145"/>
                </a:cubicBezTo>
                <a:cubicBezTo>
                  <a:pt x="48" y="153"/>
                  <a:pt x="48" y="153"/>
                  <a:pt x="48" y="153"/>
                </a:cubicBezTo>
                <a:cubicBezTo>
                  <a:pt x="53" y="165"/>
                  <a:pt x="64" y="173"/>
                  <a:pt x="78" y="173"/>
                </a:cubicBezTo>
                <a:cubicBezTo>
                  <a:pt x="95" y="173"/>
                  <a:pt x="109" y="160"/>
                  <a:pt x="111" y="143"/>
                </a:cubicBezTo>
                <a:cubicBezTo>
                  <a:pt x="122" y="143"/>
                  <a:pt x="122" y="143"/>
                  <a:pt x="122" y="143"/>
                </a:cubicBezTo>
                <a:cubicBezTo>
                  <a:pt x="122" y="144"/>
                  <a:pt x="123" y="144"/>
                  <a:pt x="125" y="144"/>
                </a:cubicBezTo>
                <a:cubicBezTo>
                  <a:pt x="177" y="144"/>
                  <a:pt x="177" y="144"/>
                  <a:pt x="177" y="144"/>
                </a:cubicBezTo>
                <a:cubicBezTo>
                  <a:pt x="176" y="147"/>
                  <a:pt x="175" y="150"/>
                  <a:pt x="175" y="153"/>
                </a:cubicBezTo>
                <a:cubicBezTo>
                  <a:pt x="175" y="165"/>
                  <a:pt x="185" y="175"/>
                  <a:pt x="197" y="175"/>
                </a:cubicBezTo>
                <a:cubicBezTo>
                  <a:pt x="209" y="175"/>
                  <a:pt x="219" y="165"/>
                  <a:pt x="219" y="153"/>
                </a:cubicBezTo>
                <a:cubicBezTo>
                  <a:pt x="219" y="150"/>
                  <a:pt x="219" y="147"/>
                  <a:pt x="218" y="144"/>
                </a:cubicBezTo>
                <a:cubicBezTo>
                  <a:pt x="224" y="144"/>
                  <a:pt x="224" y="144"/>
                  <a:pt x="224" y="144"/>
                </a:cubicBezTo>
                <a:cubicBezTo>
                  <a:pt x="223" y="147"/>
                  <a:pt x="223" y="150"/>
                  <a:pt x="223" y="153"/>
                </a:cubicBezTo>
                <a:cubicBezTo>
                  <a:pt x="223" y="165"/>
                  <a:pt x="233" y="175"/>
                  <a:pt x="245" y="175"/>
                </a:cubicBezTo>
                <a:cubicBezTo>
                  <a:pt x="257" y="175"/>
                  <a:pt x="267" y="165"/>
                  <a:pt x="267" y="153"/>
                </a:cubicBezTo>
                <a:cubicBezTo>
                  <a:pt x="267" y="148"/>
                  <a:pt x="265" y="144"/>
                  <a:pt x="263" y="140"/>
                </a:cubicBezTo>
                <a:close/>
                <a:moveTo>
                  <a:pt x="67" y="68"/>
                </a:moveTo>
                <a:cubicBezTo>
                  <a:pt x="67" y="68"/>
                  <a:pt x="68" y="67"/>
                  <a:pt x="68" y="67"/>
                </a:cubicBezTo>
                <a:cubicBezTo>
                  <a:pt x="88" y="67"/>
                  <a:pt x="88" y="67"/>
                  <a:pt x="88" y="67"/>
                </a:cubicBezTo>
                <a:cubicBezTo>
                  <a:pt x="89" y="67"/>
                  <a:pt x="89" y="68"/>
                  <a:pt x="89" y="68"/>
                </a:cubicBezTo>
                <a:cubicBezTo>
                  <a:pt x="89" y="99"/>
                  <a:pt x="89" y="99"/>
                  <a:pt x="89" y="99"/>
                </a:cubicBezTo>
                <a:cubicBezTo>
                  <a:pt x="89" y="99"/>
                  <a:pt x="89" y="100"/>
                  <a:pt x="88" y="100"/>
                </a:cubicBezTo>
                <a:cubicBezTo>
                  <a:pt x="68" y="100"/>
                  <a:pt x="68" y="100"/>
                  <a:pt x="68" y="100"/>
                </a:cubicBezTo>
                <a:cubicBezTo>
                  <a:pt x="68" y="100"/>
                  <a:pt x="68" y="100"/>
                  <a:pt x="68" y="100"/>
                </a:cubicBezTo>
                <a:cubicBezTo>
                  <a:pt x="67" y="99"/>
                  <a:pt x="67" y="99"/>
                  <a:pt x="67" y="99"/>
                </a:cubicBezTo>
                <a:lnTo>
                  <a:pt x="67" y="68"/>
                </a:lnTo>
                <a:close/>
                <a:moveTo>
                  <a:pt x="42" y="100"/>
                </a:moveTo>
                <a:cubicBezTo>
                  <a:pt x="42" y="99"/>
                  <a:pt x="42" y="99"/>
                  <a:pt x="42" y="99"/>
                </a:cubicBezTo>
                <a:cubicBezTo>
                  <a:pt x="42" y="68"/>
                  <a:pt x="42" y="68"/>
                  <a:pt x="42" y="68"/>
                </a:cubicBezTo>
                <a:cubicBezTo>
                  <a:pt x="42" y="68"/>
                  <a:pt x="42" y="67"/>
                  <a:pt x="43" y="67"/>
                </a:cubicBezTo>
                <a:cubicBezTo>
                  <a:pt x="63" y="67"/>
                  <a:pt x="63" y="67"/>
                  <a:pt x="63" y="67"/>
                </a:cubicBezTo>
                <a:cubicBezTo>
                  <a:pt x="63" y="67"/>
                  <a:pt x="64" y="68"/>
                  <a:pt x="64" y="68"/>
                </a:cubicBezTo>
                <a:cubicBezTo>
                  <a:pt x="64" y="99"/>
                  <a:pt x="64" y="99"/>
                  <a:pt x="64" y="99"/>
                </a:cubicBezTo>
                <a:cubicBezTo>
                  <a:pt x="64" y="99"/>
                  <a:pt x="63" y="100"/>
                  <a:pt x="63" y="100"/>
                </a:cubicBezTo>
                <a:cubicBezTo>
                  <a:pt x="43" y="100"/>
                  <a:pt x="43" y="100"/>
                  <a:pt x="43" y="100"/>
                </a:cubicBezTo>
                <a:cubicBezTo>
                  <a:pt x="43" y="100"/>
                  <a:pt x="42" y="100"/>
                  <a:pt x="42" y="100"/>
                </a:cubicBezTo>
                <a:close/>
                <a:moveTo>
                  <a:pt x="78" y="165"/>
                </a:moveTo>
                <a:cubicBezTo>
                  <a:pt x="64" y="165"/>
                  <a:pt x="53" y="154"/>
                  <a:pt x="53" y="140"/>
                </a:cubicBezTo>
                <a:cubicBezTo>
                  <a:pt x="53" y="126"/>
                  <a:pt x="64" y="115"/>
                  <a:pt x="78" y="115"/>
                </a:cubicBezTo>
                <a:cubicBezTo>
                  <a:pt x="92" y="115"/>
                  <a:pt x="103" y="126"/>
                  <a:pt x="103" y="140"/>
                </a:cubicBezTo>
                <a:cubicBezTo>
                  <a:pt x="103" y="154"/>
                  <a:pt x="92" y="165"/>
                  <a:pt x="78" y="165"/>
                </a:cubicBezTo>
                <a:close/>
                <a:moveTo>
                  <a:pt x="197" y="167"/>
                </a:moveTo>
                <a:cubicBezTo>
                  <a:pt x="190" y="167"/>
                  <a:pt x="183" y="160"/>
                  <a:pt x="183" y="153"/>
                </a:cubicBezTo>
                <a:cubicBezTo>
                  <a:pt x="183" y="145"/>
                  <a:pt x="190" y="139"/>
                  <a:pt x="197" y="139"/>
                </a:cubicBezTo>
                <a:cubicBezTo>
                  <a:pt x="205" y="139"/>
                  <a:pt x="211" y="145"/>
                  <a:pt x="211" y="153"/>
                </a:cubicBezTo>
                <a:cubicBezTo>
                  <a:pt x="211" y="160"/>
                  <a:pt x="205" y="167"/>
                  <a:pt x="197" y="167"/>
                </a:cubicBezTo>
                <a:close/>
                <a:moveTo>
                  <a:pt x="245" y="167"/>
                </a:moveTo>
                <a:cubicBezTo>
                  <a:pt x="237" y="167"/>
                  <a:pt x="231" y="160"/>
                  <a:pt x="231" y="153"/>
                </a:cubicBezTo>
                <a:cubicBezTo>
                  <a:pt x="231" y="145"/>
                  <a:pt x="237" y="139"/>
                  <a:pt x="245" y="139"/>
                </a:cubicBezTo>
                <a:cubicBezTo>
                  <a:pt x="252" y="139"/>
                  <a:pt x="259" y="145"/>
                  <a:pt x="259" y="153"/>
                </a:cubicBezTo>
                <a:cubicBezTo>
                  <a:pt x="259" y="160"/>
                  <a:pt x="252" y="167"/>
                  <a:pt x="245" y="16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endParaRPr lang="nb-NO"/>
          </a:p>
        </p:txBody>
      </p:sp>
      <p:sp>
        <p:nvSpPr>
          <p:cNvPr id="19" name="Freeform 31">
            <a:extLst>
              <a:ext uri="{FF2B5EF4-FFF2-40B4-BE49-F238E27FC236}">
                <a16:creationId xmlns:a16="http://schemas.microsoft.com/office/drawing/2014/main" id="{CF85A10B-0CAF-9948-9F1F-5D2D5AA63ABE}"/>
              </a:ext>
            </a:extLst>
          </p:cNvPr>
          <p:cNvSpPr>
            <a:spLocks noEditPoints="1"/>
          </p:cNvSpPr>
          <p:nvPr/>
        </p:nvSpPr>
        <p:spPr bwMode="auto">
          <a:xfrm>
            <a:off x="6664808" y="600922"/>
            <a:ext cx="384862" cy="219921"/>
          </a:xfrm>
          <a:custGeom>
            <a:avLst/>
            <a:gdLst>
              <a:gd name="T0" fmla="*/ 260 w 267"/>
              <a:gd name="T1" fmla="*/ 74 h 175"/>
              <a:gd name="T2" fmla="*/ 245 w 267"/>
              <a:gd name="T3" fmla="*/ 131 h 175"/>
              <a:gd name="T4" fmla="*/ 197 w 267"/>
              <a:gd name="T5" fmla="*/ 131 h 175"/>
              <a:gd name="T6" fmla="*/ 168 w 267"/>
              <a:gd name="T7" fmla="*/ 77 h 175"/>
              <a:gd name="T8" fmla="*/ 162 w 267"/>
              <a:gd name="T9" fmla="*/ 136 h 175"/>
              <a:gd name="T10" fmla="*/ 140 w 267"/>
              <a:gd name="T11" fmla="*/ 70 h 175"/>
              <a:gd name="T12" fmla="*/ 223 w 267"/>
              <a:gd name="T13" fmla="*/ 56 h 175"/>
              <a:gd name="T14" fmla="*/ 217 w 267"/>
              <a:gd name="T15" fmla="*/ 65 h 175"/>
              <a:gd name="T16" fmla="*/ 209 w 267"/>
              <a:gd name="T17" fmla="*/ 82 h 175"/>
              <a:gd name="T18" fmla="*/ 215 w 267"/>
              <a:gd name="T19" fmla="*/ 99 h 175"/>
              <a:gd name="T20" fmla="*/ 227 w 267"/>
              <a:gd name="T21" fmla="*/ 99 h 175"/>
              <a:gd name="T22" fmla="*/ 232 w 267"/>
              <a:gd name="T23" fmla="*/ 82 h 175"/>
              <a:gd name="T24" fmla="*/ 223 w 267"/>
              <a:gd name="T25" fmla="*/ 65 h 175"/>
              <a:gd name="T26" fmla="*/ 232 w 267"/>
              <a:gd name="T27" fmla="*/ 55 h 175"/>
              <a:gd name="T28" fmla="*/ 208 w 267"/>
              <a:gd name="T29" fmla="*/ 2 h 175"/>
              <a:gd name="T30" fmla="*/ 206 w 267"/>
              <a:gd name="T31" fmla="*/ 1 h 175"/>
              <a:gd name="T32" fmla="*/ 204 w 267"/>
              <a:gd name="T33" fmla="*/ 0 h 175"/>
              <a:gd name="T34" fmla="*/ 203 w 267"/>
              <a:gd name="T35" fmla="*/ 1 h 175"/>
              <a:gd name="T36" fmla="*/ 147 w 267"/>
              <a:gd name="T37" fmla="*/ 38 h 175"/>
              <a:gd name="T38" fmla="*/ 146 w 267"/>
              <a:gd name="T39" fmla="*/ 39 h 175"/>
              <a:gd name="T40" fmla="*/ 133 w 267"/>
              <a:gd name="T41" fmla="*/ 68 h 175"/>
              <a:gd name="T42" fmla="*/ 132 w 267"/>
              <a:gd name="T43" fmla="*/ 135 h 175"/>
              <a:gd name="T44" fmla="*/ 122 w 267"/>
              <a:gd name="T45" fmla="*/ 138 h 175"/>
              <a:gd name="T46" fmla="*/ 106 w 267"/>
              <a:gd name="T47" fmla="*/ 120 h 175"/>
              <a:gd name="T48" fmla="*/ 94 w 267"/>
              <a:gd name="T49" fmla="*/ 104 h 175"/>
              <a:gd name="T50" fmla="*/ 97 w 267"/>
              <a:gd name="T51" fmla="*/ 65 h 175"/>
              <a:gd name="T52" fmla="*/ 34 w 267"/>
              <a:gd name="T53" fmla="*/ 61 h 175"/>
              <a:gd name="T54" fmla="*/ 34 w 267"/>
              <a:gd name="T55" fmla="*/ 66 h 175"/>
              <a:gd name="T56" fmla="*/ 0 w 267"/>
              <a:gd name="T57" fmla="*/ 118 h 175"/>
              <a:gd name="T58" fmla="*/ 78 w 267"/>
              <a:gd name="T59" fmla="*/ 173 h 175"/>
              <a:gd name="T60" fmla="*/ 125 w 267"/>
              <a:gd name="T61" fmla="*/ 144 h 175"/>
              <a:gd name="T62" fmla="*/ 197 w 267"/>
              <a:gd name="T63" fmla="*/ 175 h 175"/>
              <a:gd name="T64" fmla="*/ 224 w 267"/>
              <a:gd name="T65" fmla="*/ 144 h 175"/>
              <a:gd name="T66" fmla="*/ 267 w 267"/>
              <a:gd name="T67" fmla="*/ 153 h 175"/>
              <a:gd name="T68" fmla="*/ 68 w 267"/>
              <a:gd name="T69" fmla="*/ 67 h 175"/>
              <a:gd name="T70" fmla="*/ 89 w 267"/>
              <a:gd name="T71" fmla="*/ 99 h 175"/>
              <a:gd name="T72" fmla="*/ 68 w 267"/>
              <a:gd name="T73" fmla="*/ 100 h 175"/>
              <a:gd name="T74" fmla="*/ 42 w 267"/>
              <a:gd name="T75" fmla="*/ 100 h 175"/>
              <a:gd name="T76" fmla="*/ 43 w 267"/>
              <a:gd name="T77" fmla="*/ 67 h 175"/>
              <a:gd name="T78" fmla="*/ 64 w 267"/>
              <a:gd name="T79" fmla="*/ 99 h 175"/>
              <a:gd name="T80" fmla="*/ 42 w 267"/>
              <a:gd name="T81" fmla="*/ 100 h 175"/>
              <a:gd name="T82" fmla="*/ 78 w 267"/>
              <a:gd name="T83" fmla="*/ 115 h 175"/>
              <a:gd name="T84" fmla="*/ 197 w 267"/>
              <a:gd name="T85" fmla="*/ 167 h 175"/>
              <a:gd name="T86" fmla="*/ 211 w 267"/>
              <a:gd name="T87" fmla="*/ 153 h 175"/>
              <a:gd name="T88" fmla="*/ 231 w 267"/>
              <a:gd name="T89" fmla="*/ 153 h 175"/>
              <a:gd name="T90" fmla="*/ 245 w 267"/>
              <a:gd name="T91"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175">
                <a:moveTo>
                  <a:pt x="263" y="140"/>
                </a:moveTo>
                <a:cubicBezTo>
                  <a:pt x="263" y="77"/>
                  <a:pt x="263" y="77"/>
                  <a:pt x="263" y="77"/>
                </a:cubicBezTo>
                <a:cubicBezTo>
                  <a:pt x="263" y="75"/>
                  <a:pt x="262" y="74"/>
                  <a:pt x="260" y="74"/>
                </a:cubicBezTo>
                <a:cubicBezTo>
                  <a:pt x="258" y="74"/>
                  <a:pt x="257" y="75"/>
                  <a:pt x="257" y="77"/>
                </a:cubicBezTo>
                <a:cubicBezTo>
                  <a:pt x="257" y="134"/>
                  <a:pt x="257" y="134"/>
                  <a:pt x="257" y="134"/>
                </a:cubicBezTo>
                <a:cubicBezTo>
                  <a:pt x="253" y="132"/>
                  <a:pt x="249" y="131"/>
                  <a:pt x="245" y="131"/>
                </a:cubicBezTo>
                <a:cubicBezTo>
                  <a:pt x="239" y="131"/>
                  <a:pt x="234" y="133"/>
                  <a:pt x="230" y="136"/>
                </a:cubicBezTo>
                <a:cubicBezTo>
                  <a:pt x="212" y="136"/>
                  <a:pt x="212" y="136"/>
                  <a:pt x="212" y="136"/>
                </a:cubicBezTo>
                <a:cubicBezTo>
                  <a:pt x="208" y="133"/>
                  <a:pt x="203" y="131"/>
                  <a:pt x="197" y="131"/>
                </a:cubicBezTo>
                <a:cubicBezTo>
                  <a:pt x="192" y="131"/>
                  <a:pt x="187" y="133"/>
                  <a:pt x="183" y="136"/>
                </a:cubicBezTo>
                <a:cubicBezTo>
                  <a:pt x="168" y="136"/>
                  <a:pt x="168" y="136"/>
                  <a:pt x="168" y="136"/>
                </a:cubicBezTo>
                <a:cubicBezTo>
                  <a:pt x="168" y="77"/>
                  <a:pt x="168" y="77"/>
                  <a:pt x="168" y="77"/>
                </a:cubicBezTo>
                <a:cubicBezTo>
                  <a:pt x="168" y="75"/>
                  <a:pt x="167" y="74"/>
                  <a:pt x="165" y="74"/>
                </a:cubicBezTo>
                <a:cubicBezTo>
                  <a:pt x="163" y="74"/>
                  <a:pt x="162" y="75"/>
                  <a:pt x="162" y="77"/>
                </a:cubicBezTo>
                <a:cubicBezTo>
                  <a:pt x="162" y="136"/>
                  <a:pt x="162" y="136"/>
                  <a:pt x="162" y="136"/>
                </a:cubicBezTo>
                <a:cubicBezTo>
                  <a:pt x="140" y="136"/>
                  <a:pt x="140" y="136"/>
                  <a:pt x="140" y="136"/>
                </a:cubicBezTo>
                <a:cubicBezTo>
                  <a:pt x="140" y="136"/>
                  <a:pt x="140" y="136"/>
                  <a:pt x="140" y="135"/>
                </a:cubicBezTo>
                <a:cubicBezTo>
                  <a:pt x="140" y="70"/>
                  <a:pt x="140" y="70"/>
                  <a:pt x="140" y="70"/>
                </a:cubicBezTo>
                <a:cubicBezTo>
                  <a:pt x="153" y="44"/>
                  <a:pt x="153" y="44"/>
                  <a:pt x="153" y="44"/>
                </a:cubicBezTo>
                <a:cubicBezTo>
                  <a:pt x="203" y="10"/>
                  <a:pt x="203" y="10"/>
                  <a:pt x="203" y="10"/>
                </a:cubicBezTo>
                <a:cubicBezTo>
                  <a:pt x="223" y="56"/>
                  <a:pt x="223" y="56"/>
                  <a:pt x="223" y="56"/>
                </a:cubicBezTo>
                <a:cubicBezTo>
                  <a:pt x="218" y="59"/>
                  <a:pt x="218" y="59"/>
                  <a:pt x="218" y="59"/>
                </a:cubicBezTo>
                <a:cubicBezTo>
                  <a:pt x="216" y="60"/>
                  <a:pt x="216" y="63"/>
                  <a:pt x="217" y="65"/>
                </a:cubicBezTo>
                <a:cubicBezTo>
                  <a:pt x="217" y="65"/>
                  <a:pt x="217" y="65"/>
                  <a:pt x="217" y="65"/>
                </a:cubicBezTo>
                <a:cubicBezTo>
                  <a:pt x="217" y="79"/>
                  <a:pt x="217" y="79"/>
                  <a:pt x="217" y="79"/>
                </a:cubicBezTo>
                <a:cubicBezTo>
                  <a:pt x="212" y="79"/>
                  <a:pt x="212" y="79"/>
                  <a:pt x="212" y="79"/>
                </a:cubicBezTo>
                <a:cubicBezTo>
                  <a:pt x="211" y="79"/>
                  <a:pt x="209" y="80"/>
                  <a:pt x="209" y="82"/>
                </a:cubicBezTo>
                <a:cubicBezTo>
                  <a:pt x="209" y="99"/>
                  <a:pt x="209" y="99"/>
                  <a:pt x="209" y="99"/>
                </a:cubicBezTo>
                <a:cubicBezTo>
                  <a:pt x="209" y="100"/>
                  <a:pt x="211" y="101"/>
                  <a:pt x="212" y="101"/>
                </a:cubicBezTo>
                <a:cubicBezTo>
                  <a:pt x="214" y="101"/>
                  <a:pt x="215" y="100"/>
                  <a:pt x="215" y="99"/>
                </a:cubicBezTo>
                <a:cubicBezTo>
                  <a:pt x="215" y="84"/>
                  <a:pt x="215" y="84"/>
                  <a:pt x="215" y="84"/>
                </a:cubicBezTo>
                <a:cubicBezTo>
                  <a:pt x="227" y="84"/>
                  <a:pt x="227" y="84"/>
                  <a:pt x="227" y="84"/>
                </a:cubicBezTo>
                <a:cubicBezTo>
                  <a:pt x="227" y="99"/>
                  <a:pt x="227" y="99"/>
                  <a:pt x="227" y="99"/>
                </a:cubicBezTo>
                <a:cubicBezTo>
                  <a:pt x="227" y="100"/>
                  <a:pt x="228" y="101"/>
                  <a:pt x="229" y="101"/>
                </a:cubicBezTo>
                <a:cubicBezTo>
                  <a:pt x="231" y="101"/>
                  <a:pt x="232" y="100"/>
                  <a:pt x="232" y="99"/>
                </a:cubicBezTo>
                <a:cubicBezTo>
                  <a:pt x="232" y="82"/>
                  <a:pt x="232" y="82"/>
                  <a:pt x="232" y="82"/>
                </a:cubicBezTo>
                <a:cubicBezTo>
                  <a:pt x="232" y="80"/>
                  <a:pt x="231" y="79"/>
                  <a:pt x="229" y="79"/>
                </a:cubicBezTo>
                <a:cubicBezTo>
                  <a:pt x="223" y="79"/>
                  <a:pt x="223" y="79"/>
                  <a:pt x="223" y="79"/>
                </a:cubicBezTo>
                <a:cubicBezTo>
                  <a:pt x="223" y="65"/>
                  <a:pt x="223" y="65"/>
                  <a:pt x="223" y="65"/>
                </a:cubicBezTo>
                <a:cubicBezTo>
                  <a:pt x="230" y="61"/>
                  <a:pt x="230" y="61"/>
                  <a:pt x="230" y="61"/>
                </a:cubicBezTo>
                <a:cubicBezTo>
                  <a:pt x="232" y="60"/>
                  <a:pt x="232" y="58"/>
                  <a:pt x="232" y="57"/>
                </a:cubicBezTo>
                <a:cubicBezTo>
                  <a:pt x="232" y="56"/>
                  <a:pt x="232" y="56"/>
                  <a:pt x="232" y="55"/>
                </a:cubicBezTo>
                <a:cubicBezTo>
                  <a:pt x="208" y="3"/>
                  <a:pt x="208" y="3"/>
                  <a:pt x="208" y="3"/>
                </a:cubicBezTo>
                <a:cubicBezTo>
                  <a:pt x="208" y="2"/>
                  <a:pt x="208" y="2"/>
                  <a:pt x="208" y="2"/>
                </a:cubicBezTo>
                <a:cubicBezTo>
                  <a:pt x="208" y="2"/>
                  <a:pt x="208" y="2"/>
                  <a:pt x="208" y="2"/>
                </a:cubicBezTo>
                <a:cubicBezTo>
                  <a:pt x="208" y="2"/>
                  <a:pt x="208" y="2"/>
                  <a:pt x="208" y="2"/>
                </a:cubicBezTo>
                <a:cubicBezTo>
                  <a:pt x="207" y="1"/>
                  <a:pt x="207" y="1"/>
                  <a:pt x="207" y="1"/>
                </a:cubicBezTo>
                <a:cubicBezTo>
                  <a:pt x="207" y="1"/>
                  <a:pt x="207" y="1"/>
                  <a:pt x="206" y="1"/>
                </a:cubicBezTo>
                <a:cubicBezTo>
                  <a:pt x="206" y="1"/>
                  <a:pt x="206" y="0"/>
                  <a:pt x="206" y="0"/>
                </a:cubicBezTo>
                <a:cubicBezTo>
                  <a:pt x="205" y="0"/>
                  <a:pt x="205" y="0"/>
                  <a:pt x="205" y="0"/>
                </a:cubicBezTo>
                <a:cubicBezTo>
                  <a:pt x="205" y="0"/>
                  <a:pt x="204" y="0"/>
                  <a:pt x="204" y="0"/>
                </a:cubicBezTo>
                <a:cubicBezTo>
                  <a:pt x="204" y="0"/>
                  <a:pt x="204" y="0"/>
                  <a:pt x="203" y="0"/>
                </a:cubicBezTo>
                <a:cubicBezTo>
                  <a:pt x="203" y="0"/>
                  <a:pt x="203" y="0"/>
                  <a:pt x="203" y="1"/>
                </a:cubicBezTo>
                <a:cubicBezTo>
                  <a:pt x="203" y="1"/>
                  <a:pt x="203" y="1"/>
                  <a:pt x="203" y="1"/>
                </a:cubicBezTo>
                <a:cubicBezTo>
                  <a:pt x="203" y="1"/>
                  <a:pt x="202" y="1"/>
                  <a:pt x="202" y="1"/>
                </a:cubicBezTo>
                <a:cubicBezTo>
                  <a:pt x="147" y="38"/>
                  <a:pt x="147" y="38"/>
                  <a:pt x="147" y="38"/>
                </a:cubicBezTo>
                <a:cubicBezTo>
                  <a:pt x="147" y="38"/>
                  <a:pt x="147" y="38"/>
                  <a:pt x="147" y="38"/>
                </a:cubicBezTo>
                <a:cubicBezTo>
                  <a:pt x="147" y="38"/>
                  <a:pt x="147" y="38"/>
                  <a:pt x="147" y="38"/>
                </a:cubicBezTo>
                <a:cubicBezTo>
                  <a:pt x="146" y="39"/>
                  <a:pt x="146" y="39"/>
                  <a:pt x="146" y="39"/>
                </a:cubicBezTo>
                <a:cubicBezTo>
                  <a:pt x="146" y="39"/>
                  <a:pt x="146" y="39"/>
                  <a:pt x="146" y="39"/>
                </a:cubicBezTo>
                <a:cubicBezTo>
                  <a:pt x="133" y="67"/>
                  <a:pt x="133" y="67"/>
                  <a:pt x="133" y="67"/>
                </a:cubicBezTo>
                <a:cubicBezTo>
                  <a:pt x="133" y="67"/>
                  <a:pt x="133" y="67"/>
                  <a:pt x="133" y="67"/>
                </a:cubicBezTo>
                <a:cubicBezTo>
                  <a:pt x="133" y="68"/>
                  <a:pt x="133" y="68"/>
                  <a:pt x="133" y="68"/>
                </a:cubicBezTo>
                <a:cubicBezTo>
                  <a:pt x="132" y="68"/>
                  <a:pt x="132" y="69"/>
                  <a:pt x="132" y="69"/>
                </a:cubicBezTo>
                <a:cubicBezTo>
                  <a:pt x="132" y="69"/>
                  <a:pt x="132" y="69"/>
                  <a:pt x="132" y="69"/>
                </a:cubicBezTo>
                <a:cubicBezTo>
                  <a:pt x="132" y="135"/>
                  <a:pt x="132" y="135"/>
                  <a:pt x="132" y="135"/>
                </a:cubicBezTo>
                <a:cubicBezTo>
                  <a:pt x="132" y="136"/>
                  <a:pt x="132" y="136"/>
                  <a:pt x="133" y="136"/>
                </a:cubicBezTo>
                <a:cubicBezTo>
                  <a:pt x="125" y="136"/>
                  <a:pt x="125" y="136"/>
                  <a:pt x="125" y="136"/>
                </a:cubicBezTo>
                <a:cubicBezTo>
                  <a:pt x="123" y="136"/>
                  <a:pt x="122" y="137"/>
                  <a:pt x="122" y="138"/>
                </a:cubicBezTo>
                <a:cubicBezTo>
                  <a:pt x="111" y="138"/>
                  <a:pt x="111" y="138"/>
                  <a:pt x="111" y="138"/>
                </a:cubicBezTo>
                <a:cubicBezTo>
                  <a:pt x="111" y="132"/>
                  <a:pt x="109" y="126"/>
                  <a:pt x="106" y="121"/>
                </a:cubicBezTo>
                <a:cubicBezTo>
                  <a:pt x="106" y="121"/>
                  <a:pt x="106" y="121"/>
                  <a:pt x="106" y="120"/>
                </a:cubicBezTo>
                <a:cubicBezTo>
                  <a:pt x="106" y="105"/>
                  <a:pt x="106" y="105"/>
                  <a:pt x="106" y="105"/>
                </a:cubicBezTo>
                <a:cubicBezTo>
                  <a:pt x="106" y="105"/>
                  <a:pt x="105" y="104"/>
                  <a:pt x="105" y="104"/>
                </a:cubicBezTo>
                <a:cubicBezTo>
                  <a:pt x="94" y="104"/>
                  <a:pt x="94" y="104"/>
                  <a:pt x="94" y="104"/>
                </a:cubicBezTo>
                <a:cubicBezTo>
                  <a:pt x="94" y="66"/>
                  <a:pt x="94" y="66"/>
                  <a:pt x="94" y="66"/>
                </a:cubicBezTo>
                <a:cubicBezTo>
                  <a:pt x="96" y="66"/>
                  <a:pt x="96" y="66"/>
                  <a:pt x="96" y="66"/>
                </a:cubicBezTo>
                <a:cubicBezTo>
                  <a:pt x="97" y="66"/>
                  <a:pt x="97" y="66"/>
                  <a:pt x="97" y="65"/>
                </a:cubicBezTo>
                <a:cubicBezTo>
                  <a:pt x="97" y="62"/>
                  <a:pt x="97" y="62"/>
                  <a:pt x="97" y="62"/>
                </a:cubicBezTo>
                <a:cubicBezTo>
                  <a:pt x="97" y="62"/>
                  <a:pt x="97" y="61"/>
                  <a:pt x="96" y="61"/>
                </a:cubicBezTo>
                <a:cubicBezTo>
                  <a:pt x="34" y="61"/>
                  <a:pt x="34" y="61"/>
                  <a:pt x="34" y="61"/>
                </a:cubicBezTo>
                <a:cubicBezTo>
                  <a:pt x="33" y="61"/>
                  <a:pt x="33" y="62"/>
                  <a:pt x="33" y="62"/>
                </a:cubicBezTo>
                <a:cubicBezTo>
                  <a:pt x="33" y="65"/>
                  <a:pt x="33" y="65"/>
                  <a:pt x="33" y="65"/>
                </a:cubicBezTo>
                <a:cubicBezTo>
                  <a:pt x="33" y="66"/>
                  <a:pt x="33" y="66"/>
                  <a:pt x="34" y="66"/>
                </a:cubicBezTo>
                <a:cubicBezTo>
                  <a:pt x="36" y="66"/>
                  <a:pt x="36" y="66"/>
                  <a:pt x="36" y="66"/>
                </a:cubicBezTo>
                <a:cubicBezTo>
                  <a:pt x="36" y="111"/>
                  <a:pt x="36" y="111"/>
                  <a:pt x="36" y="111"/>
                </a:cubicBezTo>
                <a:cubicBezTo>
                  <a:pt x="0" y="118"/>
                  <a:pt x="0" y="118"/>
                  <a:pt x="0" y="118"/>
                </a:cubicBezTo>
                <a:cubicBezTo>
                  <a:pt x="0" y="145"/>
                  <a:pt x="0" y="145"/>
                  <a:pt x="0" y="145"/>
                </a:cubicBezTo>
                <a:cubicBezTo>
                  <a:pt x="48" y="153"/>
                  <a:pt x="48" y="153"/>
                  <a:pt x="48" y="153"/>
                </a:cubicBezTo>
                <a:cubicBezTo>
                  <a:pt x="53" y="165"/>
                  <a:pt x="64" y="173"/>
                  <a:pt x="78" y="173"/>
                </a:cubicBezTo>
                <a:cubicBezTo>
                  <a:pt x="95" y="173"/>
                  <a:pt x="109" y="160"/>
                  <a:pt x="111" y="143"/>
                </a:cubicBezTo>
                <a:cubicBezTo>
                  <a:pt x="122" y="143"/>
                  <a:pt x="122" y="143"/>
                  <a:pt x="122" y="143"/>
                </a:cubicBezTo>
                <a:cubicBezTo>
                  <a:pt x="122" y="144"/>
                  <a:pt x="123" y="144"/>
                  <a:pt x="125" y="144"/>
                </a:cubicBezTo>
                <a:cubicBezTo>
                  <a:pt x="177" y="144"/>
                  <a:pt x="177" y="144"/>
                  <a:pt x="177" y="144"/>
                </a:cubicBezTo>
                <a:cubicBezTo>
                  <a:pt x="176" y="147"/>
                  <a:pt x="175" y="150"/>
                  <a:pt x="175" y="153"/>
                </a:cubicBezTo>
                <a:cubicBezTo>
                  <a:pt x="175" y="165"/>
                  <a:pt x="185" y="175"/>
                  <a:pt x="197" y="175"/>
                </a:cubicBezTo>
                <a:cubicBezTo>
                  <a:pt x="209" y="175"/>
                  <a:pt x="219" y="165"/>
                  <a:pt x="219" y="153"/>
                </a:cubicBezTo>
                <a:cubicBezTo>
                  <a:pt x="219" y="150"/>
                  <a:pt x="219" y="147"/>
                  <a:pt x="218" y="144"/>
                </a:cubicBezTo>
                <a:cubicBezTo>
                  <a:pt x="224" y="144"/>
                  <a:pt x="224" y="144"/>
                  <a:pt x="224" y="144"/>
                </a:cubicBezTo>
                <a:cubicBezTo>
                  <a:pt x="223" y="147"/>
                  <a:pt x="223" y="150"/>
                  <a:pt x="223" y="153"/>
                </a:cubicBezTo>
                <a:cubicBezTo>
                  <a:pt x="223" y="165"/>
                  <a:pt x="233" y="175"/>
                  <a:pt x="245" y="175"/>
                </a:cubicBezTo>
                <a:cubicBezTo>
                  <a:pt x="257" y="175"/>
                  <a:pt x="267" y="165"/>
                  <a:pt x="267" y="153"/>
                </a:cubicBezTo>
                <a:cubicBezTo>
                  <a:pt x="267" y="148"/>
                  <a:pt x="265" y="144"/>
                  <a:pt x="263" y="140"/>
                </a:cubicBezTo>
                <a:close/>
                <a:moveTo>
                  <a:pt x="67" y="68"/>
                </a:moveTo>
                <a:cubicBezTo>
                  <a:pt x="67" y="68"/>
                  <a:pt x="68" y="67"/>
                  <a:pt x="68" y="67"/>
                </a:cubicBezTo>
                <a:cubicBezTo>
                  <a:pt x="88" y="67"/>
                  <a:pt x="88" y="67"/>
                  <a:pt x="88" y="67"/>
                </a:cubicBezTo>
                <a:cubicBezTo>
                  <a:pt x="89" y="67"/>
                  <a:pt x="89" y="68"/>
                  <a:pt x="89" y="68"/>
                </a:cubicBezTo>
                <a:cubicBezTo>
                  <a:pt x="89" y="99"/>
                  <a:pt x="89" y="99"/>
                  <a:pt x="89" y="99"/>
                </a:cubicBezTo>
                <a:cubicBezTo>
                  <a:pt x="89" y="99"/>
                  <a:pt x="89" y="100"/>
                  <a:pt x="88" y="100"/>
                </a:cubicBezTo>
                <a:cubicBezTo>
                  <a:pt x="68" y="100"/>
                  <a:pt x="68" y="100"/>
                  <a:pt x="68" y="100"/>
                </a:cubicBezTo>
                <a:cubicBezTo>
                  <a:pt x="68" y="100"/>
                  <a:pt x="68" y="100"/>
                  <a:pt x="68" y="100"/>
                </a:cubicBezTo>
                <a:cubicBezTo>
                  <a:pt x="67" y="99"/>
                  <a:pt x="67" y="99"/>
                  <a:pt x="67" y="99"/>
                </a:cubicBezTo>
                <a:lnTo>
                  <a:pt x="67" y="68"/>
                </a:lnTo>
                <a:close/>
                <a:moveTo>
                  <a:pt x="42" y="100"/>
                </a:moveTo>
                <a:cubicBezTo>
                  <a:pt x="42" y="99"/>
                  <a:pt x="42" y="99"/>
                  <a:pt x="42" y="99"/>
                </a:cubicBezTo>
                <a:cubicBezTo>
                  <a:pt x="42" y="68"/>
                  <a:pt x="42" y="68"/>
                  <a:pt x="42" y="68"/>
                </a:cubicBezTo>
                <a:cubicBezTo>
                  <a:pt x="42" y="68"/>
                  <a:pt x="42" y="67"/>
                  <a:pt x="43" y="67"/>
                </a:cubicBezTo>
                <a:cubicBezTo>
                  <a:pt x="63" y="67"/>
                  <a:pt x="63" y="67"/>
                  <a:pt x="63" y="67"/>
                </a:cubicBezTo>
                <a:cubicBezTo>
                  <a:pt x="63" y="67"/>
                  <a:pt x="64" y="68"/>
                  <a:pt x="64" y="68"/>
                </a:cubicBezTo>
                <a:cubicBezTo>
                  <a:pt x="64" y="99"/>
                  <a:pt x="64" y="99"/>
                  <a:pt x="64" y="99"/>
                </a:cubicBezTo>
                <a:cubicBezTo>
                  <a:pt x="64" y="99"/>
                  <a:pt x="63" y="100"/>
                  <a:pt x="63" y="100"/>
                </a:cubicBezTo>
                <a:cubicBezTo>
                  <a:pt x="43" y="100"/>
                  <a:pt x="43" y="100"/>
                  <a:pt x="43" y="100"/>
                </a:cubicBezTo>
                <a:cubicBezTo>
                  <a:pt x="43" y="100"/>
                  <a:pt x="42" y="100"/>
                  <a:pt x="42" y="100"/>
                </a:cubicBezTo>
                <a:close/>
                <a:moveTo>
                  <a:pt x="78" y="165"/>
                </a:moveTo>
                <a:cubicBezTo>
                  <a:pt x="64" y="165"/>
                  <a:pt x="53" y="154"/>
                  <a:pt x="53" y="140"/>
                </a:cubicBezTo>
                <a:cubicBezTo>
                  <a:pt x="53" y="126"/>
                  <a:pt x="64" y="115"/>
                  <a:pt x="78" y="115"/>
                </a:cubicBezTo>
                <a:cubicBezTo>
                  <a:pt x="92" y="115"/>
                  <a:pt x="103" y="126"/>
                  <a:pt x="103" y="140"/>
                </a:cubicBezTo>
                <a:cubicBezTo>
                  <a:pt x="103" y="154"/>
                  <a:pt x="92" y="165"/>
                  <a:pt x="78" y="165"/>
                </a:cubicBezTo>
                <a:close/>
                <a:moveTo>
                  <a:pt x="197" y="167"/>
                </a:moveTo>
                <a:cubicBezTo>
                  <a:pt x="190" y="167"/>
                  <a:pt x="183" y="160"/>
                  <a:pt x="183" y="153"/>
                </a:cubicBezTo>
                <a:cubicBezTo>
                  <a:pt x="183" y="145"/>
                  <a:pt x="190" y="139"/>
                  <a:pt x="197" y="139"/>
                </a:cubicBezTo>
                <a:cubicBezTo>
                  <a:pt x="205" y="139"/>
                  <a:pt x="211" y="145"/>
                  <a:pt x="211" y="153"/>
                </a:cubicBezTo>
                <a:cubicBezTo>
                  <a:pt x="211" y="160"/>
                  <a:pt x="205" y="167"/>
                  <a:pt x="197" y="167"/>
                </a:cubicBezTo>
                <a:close/>
                <a:moveTo>
                  <a:pt x="245" y="167"/>
                </a:moveTo>
                <a:cubicBezTo>
                  <a:pt x="237" y="167"/>
                  <a:pt x="231" y="160"/>
                  <a:pt x="231" y="153"/>
                </a:cubicBezTo>
                <a:cubicBezTo>
                  <a:pt x="231" y="145"/>
                  <a:pt x="237" y="139"/>
                  <a:pt x="245" y="139"/>
                </a:cubicBezTo>
                <a:cubicBezTo>
                  <a:pt x="252" y="139"/>
                  <a:pt x="259" y="145"/>
                  <a:pt x="259" y="153"/>
                </a:cubicBezTo>
                <a:cubicBezTo>
                  <a:pt x="259" y="160"/>
                  <a:pt x="252" y="167"/>
                  <a:pt x="245" y="16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endParaRPr lang="nb-NO"/>
          </a:p>
        </p:txBody>
      </p:sp>
      <p:sp>
        <p:nvSpPr>
          <p:cNvPr id="20" name="Freeform 31">
            <a:extLst>
              <a:ext uri="{FF2B5EF4-FFF2-40B4-BE49-F238E27FC236}">
                <a16:creationId xmlns:a16="http://schemas.microsoft.com/office/drawing/2014/main" id="{EF6DCC97-7853-1545-B607-649FD7C81E9D}"/>
              </a:ext>
            </a:extLst>
          </p:cNvPr>
          <p:cNvSpPr>
            <a:spLocks noEditPoints="1"/>
          </p:cNvSpPr>
          <p:nvPr/>
        </p:nvSpPr>
        <p:spPr bwMode="auto">
          <a:xfrm>
            <a:off x="7139466" y="628065"/>
            <a:ext cx="384862" cy="219921"/>
          </a:xfrm>
          <a:custGeom>
            <a:avLst/>
            <a:gdLst>
              <a:gd name="T0" fmla="*/ 260 w 267"/>
              <a:gd name="T1" fmla="*/ 74 h 175"/>
              <a:gd name="T2" fmla="*/ 245 w 267"/>
              <a:gd name="T3" fmla="*/ 131 h 175"/>
              <a:gd name="T4" fmla="*/ 197 w 267"/>
              <a:gd name="T5" fmla="*/ 131 h 175"/>
              <a:gd name="T6" fmla="*/ 168 w 267"/>
              <a:gd name="T7" fmla="*/ 77 h 175"/>
              <a:gd name="T8" fmla="*/ 162 w 267"/>
              <a:gd name="T9" fmla="*/ 136 h 175"/>
              <a:gd name="T10" fmla="*/ 140 w 267"/>
              <a:gd name="T11" fmla="*/ 70 h 175"/>
              <a:gd name="T12" fmla="*/ 223 w 267"/>
              <a:gd name="T13" fmla="*/ 56 h 175"/>
              <a:gd name="T14" fmla="*/ 217 w 267"/>
              <a:gd name="T15" fmla="*/ 65 h 175"/>
              <a:gd name="T16" fmla="*/ 209 w 267"/>
              <a:gd name="T17" fmla="*/ 82 h 175"/>
              <a:gd name="T18" fmla="*/ 215 w 267"/>
              <a:gd name="T19" fmla="*/ 99 h 175"/>
              <a:gd name="T20" fmla="*/ 227 w 267"/>
              <a:gd name="T21" fmla="*/ 99 h 175"/>
              <a:gd name="T22" fmla="*/ 232 w 267"/>
              <a:gd name="T23" fmla="*/ 82 h 175"/>
              <a:gd name="T24" fmla="*/ 223 w 267"/>
              <a:gd name="T25" fmla="*/ 65 h 175"/>
              <a:gd name="T26" fmla="*/ 232 w 267"/>
              <a:gd name="T27" fmla="*/ 55 h 175"/>
              <a:gd name="T28" fmla="*/ 208 w 267"/>
              <a:gd name="T29" fmla="*/ 2 h 175"/>
              <a:gd name="T30" fmla="*/ 206 w 267"/>
              <a:gd name="T31" fmla="*/ 1 h 175"/>
              <a:gd name="T32" fmla="*/ 204 w 267"/>
              <a:gd name="T33" fmla="*/ 0 h 175"/>
              <a:gd name="T34" fmla="*/ 203 w 267"/>
              <a:gd name="T35" fmla="*/ 1 h 175"/>
              <a:gd name="T36" fmla="*/ 147 w 267"/>
              <a:gd name="T37" fmla="*/ 38 h 175"/>
              <a:gd name="T38" fmla="*/ 146 w 267"/>
              <a:gd name="T39" fmla="*/ 39 h 175"/>
              <a:gd name="T40" fmla="*/ 133 w 267"/>
              <a:gd name="T41" fmla="*/ 68 h 175"/>
              <a:gd name="T42" fmla="*/ 132 w 267"/>
              <a:gd name="T43" fmla="*/ 135 h 175"/>
              <a:gd name="T44" fmla="*/ 122 w 267"/>
              <a:gd name="T45" fmla="*/ 138 h 175"/>
              <a:gd name="T46" fmla="*/ 106 w 267"/>
              <a:gd name="T47" fmla="*/ 120 h 175"/>
              <a:gd name="T48" fmla="*/ 94 w 267"/>
              <a:gd name="T49" fmla="*/ 104 h 175"/>
              <a:gd name="T50" fmla="*/ 97 w 267"/>
              <a:gd name="T51" fmla="*/ 65 h 175"/>
              <a:gd name="T52" fmla="*/ 34 w 267"/>
              <a:gd name="T53" fmla="*/ 61 h 175"/>
              <a:gd name="T54" fmla="*/ 34 w 267"/>
              <a:gd name="T55" fmla="*/ 66 h 175"/>
              <a:gd name="T56" fmla="*/ 0 w 267"/>
              <a:gd name="T57" fmla="*/ 118 h 175"/>
              <a:gd name="T58" fmla="*/ 78 w 267"/>
              <a:gd name="T59" fmla="*/ 173 h 175"/>
              <a:gd name="T60" fmla="*/ 125 w 267"/>
              <a:gd name="T61" fmla="*/ 144 h 175"/>
              <a:gd name="T62" fmla="*/ 197 w 267"/>
              <a:gd name="T63" fmla="*/ 175 h 175"/>
              <a:gd name="T64" fmla="*/ 224 w 267"/>
              <a:gd name="T65" fmla="*/ 144 h 175"/>
              <a:gd name="T66" fmla="*/ 267 w 267"/>
              <a:gd name="T67" fmla="*/ 153 h 175"/>
              <a:gd name="T68" fmla="*/ 68 w 267"/>
              <a:gd name="T69" fmla="*/ 67 h 175"/>
              <a:gd name="T70" fmla="*/ 89 w 267"/>
              <a:gd name="T71" fmla="*/ 99 h 175"/>
              <a:gd name="T72" fmla="*/ 68 w 267"/>
              <a:gd name="T73" fmla="*/ 100 h 175"/>
              <a:gd name="T74" fmla="*/ 42 w 267"/>
              <a:gd name="T75" fmla="*/ 100 h 175"/>
              <a:gd name="T76" fmla="*/ 43 w 267"/>
              <a:gd name="T77" fmla="*/ 67 h 175"/>
              <a:gd name="T78" fmla="*/ 64 w 267"/>
              <a:gd name="T79" fmla="*/ 99 h 175"/>
              <a:gd name="T80" fmla="*/ 42 w 267"/>
              <a:gd name="T81" fmla="*/ 100 h 175"/>
              <a:gd name="T82" fmla="*/ 78 w 267"/>
              <a:gd name="T83" fmla="*/ 115 h 175"/>
              <a:gd name="T84" fmla="*/ 197 w 267"/>
              <a:gd name="T85" fmla="*/ 167 h 175"/>
              <a:gd name="T86" fmla="*/ 211 w 267"/>
              <a:gd name="T87" fmla="*/ 153 h 175"/>
              <a:gd name="T88" fmla="*/ 231 w 267"/>
              <a:gd name="T89" fmla="*/ 153 h 175"/>
              <a:gd name="T90" fmla="*/ 245 w 267"/>
              <a:gd name="T91"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175">
                <a:moveTo>
                  <a:pt x="263" y="140"/>
                </a:moveTo>
                <a:cubicBezTo>
                  <a:pt x="263" y="77"/>
                  <a:pt x="263" y="77"/>
                  <a:pt x="263" y="77"/>
                </a:cubicBezTo>
                <a:cubicBezTo>
                  <a:pt x="263" y="75"/>
                  <a:pt x="262" y="74"/>
                  <a:pt x="260" y="74"/>
                </a:cubicBezTo>
                <a:cubicBezTo>
                  <a:pt x="258" y="74"/>
                  <a:pt x="257" y="75"/>
                  <a:pt x="257" y="77"/>
                </a:cubicBezTo>
                <a:cubicBezTo>
                  <a:pt x="257" y="134"/>
                  <a:pt x="257" y="134"/>
                  <a:pt x="257" y="134"/>
                </a:cubicBezTo>
                <a:cubicBezTo>
                  <a:pt x="253" y="132"/>
                  <a:pt x="249" y="131"/>
                  <a:pt x="245" y="131"/>
                </a:cubicBezTo>
                <a:cubicBezTo>
                  <a:pt x="239" y="131"/>
                  <a:pt x="234" y="133"/>
                  <a:pt x="230" y="136"/>
                </a:cubicBezTo>
                <a:cubicBezTo>
                  <a:pt x="212" y="136"/>
                  <a:pt x="212" y="136"/>
                  <a:pt x="212" y="136"/>
                </a:cubicBezTo>
                <a:cubicBezTo>
                  <a:pt x="208" y="133"/>
                  <a:pt x="203" y="131"/>
                  <a:pt x="197" y="131"/>
                </a:cubicBezTo>
                <a:cubicBezTo>
                  <a:pt x="192" y="131"/>
                  <a:pt x="187" y="133"/>
                  <a:pt x="183" y="136"/>
                </a:cubicBezTo>
                <a:cubicBezTo>
                  <a:pt x="168" y="136"/>
                  <a:pt x="168" y="136"/>
                  <a:pt x="168" y="136"/>
                </a:cubicBezTo>
                <a:cubicBezTo>
                  <a:pt x="168" y="77"/>
                  <a:pt x="168" y="77"/>
                  <a:pt x="168" y="77"/>
                </a:cubicBezTo>
                <a:cubicBezTo>
                  <a:pt x="168" y="75"/>
                  <a:pt x="167" y="74"/>
                  <a:pt x="165" y="74"/>
                </a:cubicBezTo>
                <a:cubicBezTo>
                  <a:pt x="163" y="74"/>
                  <a:pt x="162" y="75"/>
                  <a:pt x="162" y="77"/>
                </a:cubicBezTo>
                <a:cubicBezTo>
                  <a:pt x="162" y="136"/>
                  <a:pt x="162" y="136"/>
                  <a:pt x="162" y="136"/>
                </a:cubicBezTo>
                <a:cubicBezTo>
                  <a:pt x="140" y="136"/>
                  <a:pt x="140" y="136"/>
                  <a:pt x="140" y="136"/>
                </a:cubicBezTo>
                <a:cubicBezTo>
                  <a:pt x="140" y="136"/>
                  <a:pt x="140" y="136"/>
                  <a:pt x="140" y="135"/>
                </a:cubicBezTo>
                <a:cubicBezTo>
                  <a:pt x="140" y="70"/>
                  <a:pt x="140" y="70"/>
                  <a:pt x="140" y="70"/>
                </a:cubicBezTo>
                <a:cubicBezTo>
                  <a:pt x="153" y="44"/>
                  <a:pt x="153" y="44"/>
                  <a:pt x="153" y="44"/>
                </a:cubicBezTo>
                <a:cubicBezTo>
                  <a:pt x="203" y="10"/>
                  <a:pt x="203" y="10"/>
                  <a:pt x="203" y="10"/>
                </a:cubicBezTo>
                <a:cubicBezTo>
                  <a:pt x="223" y="56"/>
                  <a:pt x="223" y="56"/>
                  <a:pt x="223" y="56"/>
                </a:cubicBezTo>
                <a:cubicBezTo>
                  <a:pt x="218" y="59"/>
                  <a:pt x="218" y="59"/>
                  <a:pt x="218" y="59"/>
                </a:cubicBezTo>
                <a:cubicBezTo>
                  <a:pt x="216" y="60"/>
                  <a:pt x="216" y="63"/>
                  <a:pt x="217" y="65"/>
                </a:cubicBezTo>
                <a:cubicBezTo>
                  <a:pt x="217" y="65"/>
                  <a:pt x="217" y="65"/>
                  <a:pt x="217" y="65"/>
                </a:cubicBezTo>
                <a:cubicBezTo>
                  <a:pt x="217" y="79"/>
                  <a:pt x="217" y="79"/>
                  <a:pt x="217" y="79"/>
                </a:cubicBezTo>
                <a:cubicBezTo>
                  <a:pt x="212" y="79"/>
                  <a:pt x="212" y="79"/>
                  <a:pt x="212" y="79"/>
                </a:cubicBezTo>
                <a:cubicBezTo>
                  <a:pt x="211" y="79"/>
                  <a:pt x="209" y="80"/>
                  <a:pt x="209" y="82"/>
                </a:cubicBezTo>
                <a:cubicBezTo>
                  <a:pt x="209" y="99"/>
                  <a:pt x="209" y="99"/>
                  <a:pt x="209" y="99"/>
                </a:cubicBezTo>
                <a:cubicBezTo>
                  <a:pt x="209" y="100"/>
                  <a:pt x="211" y="101"/>
                  <a:pt x="212" y="101"/>
                </a:cubicBezTo>
                <a:cubicBezTo>
                  <a:pt x="214" y="101"/>
                  <a:pt x="215" y="100"/>
                  <a:pt x="215" y="99"/>
                </a:cubicBezTo>
                <a:cubicBezTo>
                  <a:pt x="215" y="84"/>
                  <a:pt x="215" y="84"/>
                  <a:pt x="215" y="84"/>
                </a:cubicBezTo>
                <a:cubicBezTo>
                  <a:pt x="227" y="84"/>
                  <a:pt x="227" y="84"/>
                  <a:pt x="227" y="84"/>
                </a:cubicBezTo>
                <a:cubicBezTo>
                  <a:pt x="227" y="99"/>
                  <a:pt x="227" y="99"/>
                  <a:pt x="227" y="99"/>
                </a:cubicBezTo>
                <a:cubicBezTo>
                  <a:pt x="227" y="100"/>
                  <a:pt x="228" y="101"/>
                  <a:pt x="229" y="101"/>
                </a:cubicBezTo>
                <a:cubicBezTo>
                  <a:pt x="231" y="101"/>
                  <a:pt x="232" y="100"/>
                  <a:pt x="232" y="99"/>
                </a:cubicBezTo>
                <a:cubicBezTo>
                  <a:pt x="232" y="82"/>
                  <a:pt x="232" y="82"/>
                  <a:pt x="232" y="82"/>
                </a:cubicBezTo>
                <a:cubicBezTo>
                  <a:pt x="232" y="80"/>
                  <a:pt x="231" y="79"/>
                  <a:pt x="229" y="79"/>
                </a:cubicBezTo>
                <a:cubicBezTo>
                  <a:pt x="223" y="79"/>
                  <a:pt x="223" y="79"/>
                  <a:pt x="223" y="79"/>
                </a:cubicBezTo>
                <a:cubicBezTo>
                  <a:pt x="223" y="65"/>
                  <a:pt x="223" y="65"/>
                  <a:pt x="223" y="65"/>
                </a:cubicBezTo>
                <a:cubicBezTo>
                  <a:pt x="230" y="61"/>
                  <a:pt x="230" y="61"/>
                  <a:pt x="230" y="61"/>
                </a:cubicBezTo>
                <a:cubicBezTo>
                  <a:pt x="232" y="60"/>
                  <a:pt x="232" y="58"/>
                  <a:pt x="232" y="57"/>
                </a:cubicBezTo>
                <a:cubicBezTo>
                  <a:pt x="232" y="56"/>
                  <a:pt x="232" y="56"/>
                  <a:pt x="232" y="55"/>
                </a:cubicBezTo>
                <a:cubicBezTo>
                  <a:pt x="208" y="3"/>
                  <a:pt x="208" y="3"/>
                  <a:pt x="208" y="3"/>
                </a:cubicBezTo>
                <a:cubicBezTo>
                  <a:pt x="208" y="2"/>
                  <a:pt x="208" y="2"/>
                  <a:pt x="208" y="2"/>
                </a:cubicBezTo>
                <a:cubicBezTo>
                  <a:pt x="208" y="2"/>
                  <a:pt x="208" y="2"/>
                  <a:pt x="208" y="2"/>
                </a:cubicBezTo>
                <a:cubicBezTo>
                  <a:pt x="208" y="2"/>
                  <a:pt x="208" y="2"/>
                  <a:pt x="208" y="2"/>
                </a:cubicBezTo>
                <a:cubicBezTo>
                  <a:pt x="207" y="1"/>
                  <a:pt x="207" y="1"/>
                  <a:pt x="207" y="1"/>
                </a:cubicBezTo>
                <a:cubicBezTo>
                  <a:pt x="207" y="1"/>
                  <a:pt x="207" y="1"/>
                  <a:pt x="206" y="1"/>
                </a:cubicBezTo>
                <a:cubicBezTo>
                  <a:pt x="206" y="1"/>
                  <a:pt x="206" y="0"/>
                  <a:pt x="206" y="0"/>
                </a:cubicBezTo>
                <a:cubicBezTo>
                  <a:pt x="205" y="0"/>
                  <a:pt x="205" y="0"/>
                  <a:pt x="205" y="0"/>
                </a:cubicBezTo>
                <a:cubicBezTo>
                  <a:pt x="205" y="0"/>
                  <a:pt x="204" y="0"/>
                  <a:pt x="204" y="0"/>
                </a:cubicBezTo>
                <a:cubicBezTo>
                  <a:pt x="204" y="0"/>
                  <a:pt x="204" y="0"/>
                  <a:pt x="203" y="0"/>
                </a:cubicBezTo>
                <a:cubicBezTo>
                  <a:pt x="203" y="0"/>
                  <a:pt x="203" y="0"/>
                  <a:pt x="203" y="1"/>
                </a:cubicBezTo>
                <a:cubicBezTo>
                  <a:pt x="203" y="1"/>
                  <a:pt x="203" y="1"/>
                  <a:pt x="203" y="1"/>
                </a:cubicBezTo>
                <a:cubicBezTo>
                  <a:pt x="203" y="1"/>
                  <a:pt x="202" y="1"/>
                  <a:pt x="202" y="1"/>
                </a:cubicBezTo>
                <a:cubicBezTo>
                  <a:pt x="147" y="38"/>
                  <a:pt x="147" y="38"/>
                  <a:pt x="147" y="38"/>
                </a:cubicBezTo>
                <a:cubicBezTo>
                  <a:pt x="147" y="38"/>
                  <a:pt x="147" y="38"/>
                  <a:pt x="147" y="38"/>
                </a:cubicBezTo>
                <a:cubicBezTo>
                  <a:pt x="147" y="38"/>
                  <a:pt x="147" y="38"/>
                  <a:pt x="147" y="38"/>
                </a:cubicBezTo>
                <a:cubicBezTo>
                  <a:pt x="146" y="39"/>
                  <a:pt x="146" y="39"/>
                  <a:pt x="146" y="39"/>
                </a:cubicBezTo>
                <a:cubicBezTo>
                  <a:pt x="146" y="39"/>
                  <a:pt x="146" y="39"/>
                  <a:pt x="146" y="39"/>
                </a:cubicBezTo>
                <a:cubicBezTo>
                  <a:pt x="133" y="67"/>
                  <a:pt x="133" y="67"/>
                  <a:pt x="133" y="67"/>
                </a:cubicBezTo>
                <a:cubicBezTo>
                  <a:pt x="133" y="67"/>
                  <a:pt x="133" y="67"/>
                  <a:pt x="133" y="67"/>
                </a:cubicBezTo>
                <a:cubicBezTo>
                  <a:pt x="133" y="68"/>
                  <a:pt x="133" y="68"/>
                  <a:pt x="133" y="68"/>
                </a:cubicBezTo>
                <a:cubicBezTo>
                  <a:pt x="132" y="68"/>
                  <a:pt x="132" y="69"/>
                  <a:pt x="132" y="69"/>
                </a:cubicBezTo>
                <a:cubicBezTo>
                  <a:pt x="132" y="69"/>
                  <a:pt x="132" y="69"/>
                  <a:pt x="132" y="69"/>
                </a:cubicBezTo>
                <a:cubicBezTo>
                  <a:pt x="132" y="135"/>
                  <a:pt x="132" y="135"/>
                  <a:pt x="132" y="135"/>
                </a:cubicBezTo>
                <a:cubicBezTo>
                  <a:pt x="132" y="136"/>
                  <a:pt x="132" y="136"/>
                  <a:pt x="133" y="136"/>
                </a:cubicBezTo>
                <a:cubicBezTo>
                  <a:pt x="125" y="136"/>
                  <a:pt x="125" y="136"/>
                  <a:pt x="125" y="136"/>
                </a:cubicBezTo>
                <a:cubicBezTo>
                  <a:pt x="123" y="136"/>
                  <a:pt x="122" y="137"/>
                  <a:pt x="122" y="138"/>
                </a:cubicBezTo>
                <a:cubicBezTo>
                  <a:pt x="111" y="138"/>
                  <a:pt x="111" y="138"/>
                  <a:pt x="111" y="138"/>
                </a:cubicBezTo>
                <a:cubicBezTo>
                  <a:pt x="111" y="132"/>
                  <a:pt x="109" y="126"/>
                  <a:pt x="106" y="121"/>
                </a:cubicBezTo>
                <a:cubicBezTo>
                  <a:pt x="106" y="121"/>
                  <a:pt x="106" y="121"/>
                  <a:pt x="106" y="120"/>
                </a:cubicBezTo>
                <a:cubicBezTo>
                  <a:pt x="106" y="105"/>
                  <a:pt x="106" y="105"/>
                  <a:pt x="106" y="105"/>
                </a:cubicBezTo>
                <a:cubicBezTo>
                  <a:pt x="106" y="105"/>
                  <a:pt x="105" y="104"/>
                  <a:pt x="105" y="104"/>
                </a:cubicBezTo>
                <a:cubicBezTo>
                  <a:pt x="94" y="104"/>
                  <a:pt x="94" y="104"/>
                  <a:pt x="94" y="104"/>
                </a:cubicBezTo>
                <a:cubicBezTo>
                  <a:pt x="94" y="66"/>
                  <a:pt x="94" y="66"/>
                  <a:pt x="94" y="66"/>
                </a:cubicBezTo>
                <a:cubicBezTo>
                  <a:pt x="96" y="66"/>
                  <a:pt x="96" y="66"/>
                  <a:pt x="96" y="66"/>
                </a:cubicBezTo>
                <a:cubicBezTo>
                  <a:pt x="97" y="66"/>
                  <a:pt x="97" y="66"/>
                  <a:pt x="97" y="65"/>
                </a:cubicBezTo>
                <a:cubicBezTo>
                  <a:pt x="97" y="62"/>
                  <a:pt x="97" y="62"/>
                  <a:pt x="97" y="62"/>
                </a:cubicBezTo>
                <a:cubicBezTo>
                  <a:pt x="97" y="62"/>
                  <a:pt x="97" y="61"/>
                  <a:pt x="96" y="61"/>
                </a:cubicBezTo>
                <a:cubicBezTo>
                  <a:pt x="34" y="61"/>
                  <a:pt x="34" y="61"/>
                  <a:pt x="34" y="61"/>
                </a:cubicBezTo>
                <a:cubicBezTo>
                  <a:pt x="33" y="61"/>
                  <a:pt x="33" y="62"/>
                  <a:pt x="33" y="62"/>
                </a:cubicBezTo>
                <a:cubicBezTo>
                  <a:pt x="33" y="65"/>
                  <a:pt x="33" y="65"/>
                  <a:pt x="33" y="65"/>
                </a:cubicBezTo>
                <a:cubicBezTo>
                  <a:pt x="33" y="66"/>
                  <a:pt x="33" y="66"/>
                  <a:pt x="34" y="66"/>
                </a:cubicBezTo>
                <a:cubicBezTo>
                  <a:pt x="36" y="66"/>
                  <a:pt x="36" y="66"/>
                  <a:pt x="36" y="66"/>
                </a:cubicBezTo>
                <a:cubicBezTo>
                  <a:pt x="36" y="111"/>
                  <a:pt x="36" y="111"/>
                  <a:pt x="36" y="111"/>
                </a:cubicBezTo>
                <a:cubicBezTo>
                  <a:pt x="0" y="118"/>
                  <a:pt x="0" y="118"/>
                  <a:pt x="0" y="118"/>
                </a:cubicBezTo>
                <a:cubicBezTo>
                  <a:pt x="0" y="145"/>
                  <a:pt x="0" y="145"/>
                  <a:pt x="0" y="145"/>
                </a:cubicBezTo>
                <a:cubicBezTo>
                  <a:pt x="48" y="153"/>
                  <a:pt x="48" y="153"/>
                  <a:pt x="48" y="153"/>
                </a:cubicBezTo>
                <a:cubicBezTo>
                  <a:pt x="53" y="165"/>
                  <a:pt x="64" y="173"/>
                  <a:pt x="78" y="173"/>
                </a:cubicBezTo>
                <a:cubicBezTo>
                  <a:pt x="95" y="173"/>
                  <a:pt x="109" y="160"/>
                  <a:pt x="111" y="143"/>
                </a:cubicBezTo>
                <a:cubicBezTo>
                  <a:pt x="122" y="143"/>
                  <a:pt x="122" y="143"/>
                  <a:pt x="122" y="143"/>
                </a:cubicBezTo>
                <a:cubicBezTo>
                  <a:pt x="122" y="144"/>
                  <a:pt x="123" y="144"/>
                  <a:pt x="125" y="144"/>
                </a:cubicBezTo>
                <a:cubicBezTo>
                  <a:pt x="177" y="144"/>
                  <a:pt x="177" y="144"/>
                  <a:pt x="177" y="144"/>
                </a:cubicBezTo>
                <a:cubicBezTo>
                  <a:pt x="176" y="147"/>
                  <a:pt x="175" y="150"/>
                  <a:pt x="175" y="153"/>
                </a:cubicBezTo>
                <a:cubicBezTo>
                  <a:pt x="175" y="165"/>
                  <a:pt x="185" y="175"/>
                  <a:pt x="197" y="175"/>
                </a:cubicBezTo>
                <a:cubicBezTo>
                  <a:pt x="209" y="175"/>
                  <a:pt x="219" y="165"/>
                  <a:pt x="219" y="153"/>
                </a:cubicBezTo>
                <a:cubicBezTo>
                  <a:pt x="219" y="150"/>
                  <a:pt x="219" y="147"/>
                  <a:pt x="218" y="144"/>
                </a:cubicBezTo>
                <a:cubicBezTo>
                  <a:pt x="224" y="144"/>
                  <a:pt x="224" y="144"/>
                  <a:pt x="224" y="144"/>
                </a:cubicBezTo>
                <a:cubicBezTo>
                  <a:pt x="223" y="147"/>
                  <a:pt x="223" y="150"/>
                  <a:pt x="223" y="153"/>
                </a:cubicBezTo>
                <a:cubicBezTo>
                  <a:pt x="223" y="165"/>
                  <a:pt x="233" y="175"/>
                  <a:pt x="245" y="175"/>
                </a:cubicBezTo>
                <a:cubicBezTo>
                  <a:pt x="257" y="175"/>
                  <a:pt x="267" y="165"/>
                  <a:pt x="267" y="153"/>
                </a:cubicBezTo>
                <a:cubicBezTo>
                  <a:pt x="267" y="148"/>
                  <a:pt x="265" y="144"/>
                  <a:pt x="263" y="140"/>
                </a:cubicBezTo>
                <a:close/>
                <a:moveTo>
                  <a:pt x="67" y="68"/>
                </a:moveTo>
                <a:cubicBezTo>
                  <a:pt x="67" y="68"/>
                  <a:pt x="68" y="67"/>
                  <a:pt x="68" y="67"/>
                </a:cubicBezTo>
                <a:cubicBezTo>
                  <a:pt x="88" y="67"/>
                  <a:pt x="88" y="67"/>
                  <a:pt x="88" y="67"/>
                </a:cubicBezTo>
                <a:cubicBezTo>
                  <a:pt x="89" y="67"/>
                  <a:pt x="89" y="68"/>
                  <a:pt x="89" y="68"/>
                </a:cubicBezTo>
                <a:cubicBezTo>
                  <a:pt x="89" y="99"/>
                  <a:pt x="89" y="99"/>
                  <a:pt x="89" y="99"/>
                </a:cubicBezTo>
                <a:cubicBezTo>
                  <a:pt x="89" y="99"/>
                  <a:pt x="89" y="100"/>
                  <a:pt x="88" y="100"/>
                </a:cubicBezTo>
                <a:cubicBezTo>
                  <a:pt x="68" y="100"/>
                  <a:pt x="68" y="100"/>
                  <a:pt x="68" y="100"/>
                </a:cubicBezTo>
                <a:cubicBezTo>
                  <a:pt x="68" y="100"/>
                  <a:pt x="68" y="100"/>
                  <a:pt x="68" y="100"/>
                </a:cubicBezTo>
                <a:cubicBezTo>
                  <a:pt x="67" y="99"/>
                  <a:pt x="67" y="99"/>
                  <a:pt x="67" y="99"/>
                </a:cubicBezTo>
                <a:lnTo>
                  <a:pt x="67" y="68"/>
                </a:lnTo>
                <a:close/>
                <a:moveTo>
                  <a:pt x="42" y="100"/>
                </a:moveTo>
                <a:cubicBezTo>
                  <a:pt x="42" y="99"/>
                  <a:pt x="42" y="99"/>
                  <a:pt x="42" y="99"/>
                </a:cubicBezTo>
                <a:cubicBezTo>
                  <a:pt x="42" y="68"/>
                  <a:pt x="42" y="68"/>
                  <a:pt x="42" y="68"/>
                </a:cubicBezTo>
                <a:cubicBezTo>
                  <a:pt x="42" y="68"/>
                  <a:pt x="42" y="67"/>
                  <a:pt x="43" y="67"/>
                </a:cubicBezTo>
                <a:cubicBezTo>
                  <a:pt x="63" y="67"/>
                  <a:pt x="63" y="67"/>
                  <a:pt x="63" y="67"/>
                </a:cubicBezTo>
                <a:cubicBezTo>
                  <a:pt x="63" y="67"/>
                  <a:pt x="64" y="68"/>
                  <a:pt x="64" y="68"/>
                </a:cubicBezTo>
                <a:cubicBezTo>
                  <a:pt x="64" y="99"/>
                  <a:pt x="64" y="99"/>
                  <a:pt x="64" y="99"/>
                </a:cubicBezTo>
                <a:cubicBezTo>
                  <a:pt x="64" y="99"/>
                  <a:pt x="63" y="100"/>
                  <a:pt x="63" y="100"/>
                </a:cubicBezTo>
                <a:cubicBezTo>
                  <a:pt x="43" y="100"/>
                  <a:pt x="43" y="100"/>
                  <a:pt x="43" y="100"/>
                </a:cubicBezTo>
                <a:cubicBezTo>
                  <a:pt x="43" y="100"/>
                  <a:pt x="42" y="100"/>
                  <a:pt x="42" y="100"/>
                </a:cubicBezTo>
                <a:close/>
                <a:moveTo>
                  <a:pt x="78" y="165"/>
                </a:moveTo>
                <a:cubicBezTo>
                  <a:pt x="64" y="165"/>
                  <a:pt x="53" y="154"/>
                  <a:pt x="53" y="140"/>
                </a:cubicBezTo>
                <a:cubicBezTo>
                  <a:pt x="53" y="126"/>
                  <a:pt x="64" y="115"/>
                  <a:pt x="78" y="115"/>
                </a:cubicBezTo>
                <a:cubicBezTo>
                  <a:pt x="92" y="115"/>
                  <a:pt x="103" y="126"/>
                  <a:pt x="103" y="140"/>
                </a:cubicBezTo>
                <a:cubicBezTo>
                  <a:pt x="103" y="154"/>
                  <a:pt x="92" y="165"/>
                  <a:pt x="78" y="165"/>
                </a:cubicBezTo>
                <a:close/>
                <a:moveTo>
                  <a:pt x="197" y="167"/>
                </a:moveTo>
                <a:cubicBezTo>
                  <a:pt x="190" y="167"/>
                  <a:pt x="183" y="160"/>
                  <a:pt x="183" y="153"/>
                </a:cubicBezTo>
                <a:cubicBezTo>
                  <a:pt x="183" y="145"/>
                  <a:pt x="190" y="139"/>
                  <a:pt x="197" y="139"/>
                </a:cubicBezTo>
                <a:cubicBezTo>
                  <a:pt x="205" y="139"/>
                  <a:pt x="211" y="145"/>
                  <a:pt x="211" y="153"/>
                </a:cubicBezTo>
                <a:cubicBezTo>
                  <a:pt x="211" y="160"/>
                  <a:pt x="205" y="167"/>
                  <a:pt x="197" y="167"/>
                </a:cubicBezTo>
                <a:close/>
                <a:moveTo>
                  <a:pt x="245" y="167"/>
                </a:moveTo>
                <a:cubicBezTo>
                  <a:pt x="237" y="167"/>
                  <a:pt x="231" y="160"/>
                  <a:pt x="231" y="153"/>
                </a:cubicBezTo>
                <a:cubicBezTo>
                  <a:pt x="231" y="145"/>
                  <a:pt x="237" y="139"/>
                  <a:pt x="245" y="139"/>
                </a:cubicBezTo>
                <a:cubicBezTo>
                  <a:pt x="252" y="139"/>
                  <a:pt x="259" y="145"/>
                  <a:pt x="259" y="153"/>
                </a:cubicBezTo>
                <a:cubicBezTo>
                  <a:pt x="259" y="160"/>
                  <a:pt x="252" y="167"/>
                  <a:pt x="245" y="16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endParaRPr lang="nb-NO"/>
          </a:p>
        </p:txBody>
      </p:sp>
      <p:sp>
        <p:nvSpPr>
          <p:cNvPr id="21" name="Freeform 31">
            <a:extLst>
              <a:ext uri="{FF2B5EF4-FFF2-40B4-BE49-F238E27FC236}">
                <a16:creationId xmlns:a16="http://schemas.microsoft.com/office/drawing/2014/main" id="{DB1013C4-9358-B744-86E7-340780C5B3A7}"/>
              </a:ext>
            </a:extLst>
          </p:cNvPr>
          <p:cNvSpPr>
            <a:spLocks noEditPoints="1"/>
          </p:cNvSpPr>
          <p:nvPr/>
        </p:nvSpPr>
        <p:spPr bwMode="auto">
          <a:xfrm>
            <a:off x="6664808" y="966281"/>
            <a:ext cx="384862" cy="219921"/>
          </a:xfrm>
          <a:custGeom>
            <a:avLst/>
            <a:gdLst>
              <a:gd name="T0" fmla="*/ 260 w 267"/>
              <a:gd name="T1" fmla="*/ 74 h 175"/>
              <a:gd name="T2" fmla="*/ 245 w 267"/>
              <a:gd name="T3" fmla="*/ 131 h 175"/>
              <a:gd name="T4" fmla="*/ 197 w 267"/>
              <a:gd name="T5" fmla="*/ 131 h 175"/>
              <a:gd name="T6" fmla="*/ 168 w 267"/>
              <a:gd name="T7" fmla="*/ 77 h 175"/>
              <a:gd name="T8" fmla="*/ 162 w 267"/>
              <a:gd name="T9" fmla="*/ 136 h 175"/>
              <a:gd name="T10" fmla="*/ 140 w 267"/>
              <a:gd name="T11" fmla="*/ 70 h 175"/>
              <a:gd name="T12" fmla="*/ 223 w 267"/>
              <a:gd name="T13" fmla="*/ 56 h 175"/>
              <a:gd name="T14" fmla="*/ 217 w 267"/>
              <a:gd name="T15" fmla="*/ 65 h 175"/>
              <a:gd name="T16" fmla="*/ 209 w 267"/>
              <a:gd name="T17" fmla="*/ 82 h 175"/>
              <a:gd name="T18" fmla="*/ 215 w 267"/>
              <a:gd name="T19" fmla="*/ 99 h 175"/>
              <a:gd name="T20" fmla="*/ 227 w 267"/>
              <a:gd name="T21" fmla="*/ 99 h 175"/>
              <a:gd name="T22" fmla="*/ 232 w 267"/>
              <a:gd name="T23" fmla="*/ 82 h 175"/>
              <a:gd name="T24" fmla="*/ 223 w 267"/>
              <a:gd name="T25" fmla="*/ 65 h 175"/>
              <a:gd name="T26" fmla="*/ 232 w 267"/>
              <a:gd name="T27" fmla="*/ 55 h 175"/>
              <a:gd name="T28" fmla="*/ 208 w 267"/>
              <a:gd name="T29" fmla="*/ 2 h 175"/>
              <a:gd name="T30" fmla="*/ 206 w 267"/>
              <a:gd name="T31" fmla="*/ 1 h 175"/>
              <a:gd name="T32" fmla="*/ 204 w 267"/>
              <a:gd name="T33" fmla="*/ 0 h 175"/>
              <a:gd name="T34" fmla="*/ 203 w 267"/>
              <a:gd name="T35" fmla="*/ 1 h 175"/>
              <a:gd name="T36" fmla="*/ 147 w 267"/>
              <a:gd name="T37" fmla="*/ 38 h 175"/>
              <a:gd name="T38" fmla="*/ 146 w 267"/>
              <a:gd name="T39" fmla="*/ 39 h 175"/>
              <a:gd name="T40" fmla="*/ 133 w 267"/>
              <a:gd name="T41" fmla="*/ 68 h 175"/>
              <a:gd name="T42" fmla="*/ 132 w 267"/>
              <a:gd name="T43" fmla="*/ 135 h 175"/>
              <a:gd name="T44" fmla="*/ 122 w 267"/>
              <a:gd name="T45" fmla="*/ 138 h 175"/>
              <a:gd name="T46" fmla="*/ 106 w 267"/>
              <a:gd name="T47" fmla="*/ 120 h 175"/>
              <a:gd name="T48" fmla="*/ 94 w 267"/>
              <a:gd name="T49" fmla="*/ 104 h 175"/>
              <a:gd name="T50" fmla="*/ 97 w 267"/>
              <a:gd name="T51" fmla="*/ 65 h 175"/>
              <a:gd name="T52" fmla="*/ 34 w 267"/>
              <a:gd name="T53" fmla="*/ 61 h 175"/>
              <a:gd name="T54" fmla="*/ 34 w 267"/>
              <a:gd name="T55" fmla="*/ 66 h 175"/>
              <a:gd name="T56" fmla="*/ 0 w 267"/>
              <a:gd name="T57" fmla="*/ 118 h 175"/>
              <a:gd name="T58" fmla="*/ 78 w 267"/>
              <a:gd name="T59" fmla="*/ 173 h 175"/>
              <a:gd name="T60" fmla="*/ 125 w 267"/>
              <a:gd name="T61" fmla="*/ 144 h 175"/>
              <a:gd name="T62" fmla="*/ 197 w 267"/>
              <a:gd name="T63" fmla="*/ 175 h 175"/>
              <a:gd name="T64" fmla="*/ 224 w 267"/>
              <a:gd name="T65" fmla="*/ 144 h 175"/>
              <a:gd name="T66" fmla="*/ 267 w 267"/>
              <a:gd name="T67" fmla="*/ 153 h 175"/>
              <a:gd name="T68" fmla="*/ 68 w 267"/>
              <a:gd name="T69" fmla="*/ 67 h 175"/>
              <a:gd name="T70" fmla="*/ 89 w 267"/>
              <a:gd name="T71" fmla="*/ 99 h 175"/>
              <a:gd name="T72" fmla="*/ 68 w 267"/>
              <a:gd name="T73" fmla="*/ 100 h 175"/>
              <a:gd name="T74" fmla="*/ 42 w 267"/>
              <a:gd name="T75" fmla="*/ 100 h 175"/>
              <a:gd name="T76" fmla="*/ 43 w 267"/>
              <a:gd name="T77" fmla="*/ 67 h 175"/>
              <a:gd name="T78" fmla="*/ 64 w 267"/>
              <a:gd name="T79" fmla="*/ 99 h 175"/>
              <a:gd name="T80" fmla="*/ 42 w 267"/>
              <a:gd name="T81" fmla="*/ 100 h 175"/>
              <a:gd name="T82" fmla="*/ 78 w 267"/>
              <a:gd name="T83" fmla="*/ 115 h 175"/>
              <a:gd name="T84" fmla="*/ 197 w 267"/>
              <a:gd name="T85" fmla="*/ 167 h 175"/>
              <a:gd name="T86" fmla="*/ 211 w 267"/>
              <a:gd name="T87" fmla="*/ 153 h 175"/>
              <a:gd name="T88" fmla="*/ 231 w 267"/>
              <a:gd name="T89" fmla="*/ 153 h 175"/>
              <a:gd name="T90" fmla="*/ 245 w 267"/>
              <a:gd name="T91"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175">
                <a:moveTo>
                  <a:pt x="263" y="140"/>
                </a:moveTo>
                <a:cubicBezTo>
                  <a:pt x="263" y="77"/>
                  <a:pt x="263" y="77"/>
                  <a:pt x="263" y="77"/>
                </a:cubicBezTo>
                <a:cubicBezTo>
                  <a:pt x="263" y="75"/>
                  <a:pt x="262" y="74"/>
                  <a:pt x="260" y="74"/>
                </a:cubicBezTo>
                <a:cubicBezTo>
                  <a:pt x="258" y="74"/>
                  <a:pt x="257" y="75"/>
                  <a:pt x="257" y="77"/>
                </a:cubicBezTo>
                <a:cubicBezTo>
                  <a:pt x="257" y="134"/>
                  <a:pt x="257" y="134"/>
                  <a:pt x="257" y="134"/>
                </a:cubicBezTo>
                <a:cubicBezTo>
                  <a:pt x="253" y="132"/>
                  <a:pt x="249" y="131"/>
                  <a:pt x="245" y="131"/>
                </a:cubicBezTo>
                <a:cubicBezTo>
                  <a:pt x="239" y="131"/>
                  <a:pt x="234" y="133"/>
                  <a:pt x="230" y="136"/>
                </a:cubicBezTo>
                <a:cubicBezTo>
                  <a:pt x="212" y="136"/>
                  <a:pt x="212" y="136"/>
                  <a:pt x="212" y="136"/>
                </a:cubicBezTo>
                <a:cubicBezTo>
                  <a:pt x="208" y="133"/>
                  <a:pt x="203" y="131"/>
                  <a:pt x="197" y="131"/>
                </a:cubicBezTo>
                <a:cubicBezTo>
                  <a:pt x="192" y="131"/>
                  <a:pt x="187" y="133"/>
                  <a:pt x="183" y="136"/>
                </a:cubicBezTo>
                <a:cubicBezTo>
                  <a:pt x="168" y="136"/>
                  <a:pt x="168" y="136"/>
                  <a:pt x="168" y="136"/>
                </a:cubicBezTo>
                <a:cubicBezTo>
                  <a:pt x="168" y="77"/>
                  <a:pt x="168" y="77"/>
                  <a:pt x="168" y="77"/>
                </a:cubicBezTo>
                <a:cubicBezTo>
                  <a:pt x="168" y="75"/>
                  <a:pt x="167" y="74"/>
                  <a:pt x="165" y="74"/>
                </a:cubicBezTo>
                <a:cubicBezTo>
                  <a:pt x="163" y="74"/>
                  <a:pt x="162" y="75"/>
                  <a:pt x="162" y="77"/>
                </a:cubicBezTo>
                <a:cubicBezTo>
                  <a:pt x="162" y="136"/>
                  <a:pt x="162" y="136"/>
                  <a:pt x="162" y="136"/>
                </a:cubicBezTo>
                <a:cubicBezTo>
                  <a:pt x="140" y="136"/>
                  <a:pt x="140" y="136"/>
                  <a:pt x="140" y="136"/>
                </a:cubicBezTo>
                <a:cubicBezTo>
                  <a:pt x="140" y="136"/>
                  <a:pt x="140" y="136"/>
                  <a:pt x="140" y="135"/>
                </a:cubicBezTo>
                <a:cubicBezTo>
                  <a:pt x="140" y="70"/>
                  <a:pt x="140" y="70"/>
                  <a:pt x="140" y="70"/>
                </a:cubicBezTo>
                <a:cubicBezTo>
                  <a:pt x="153" y="44"/>
                  <a:pt x="153" y="44"/>
                  <a:pt x="153" y="44"/>
                </a:cubicBezTo>
                <a:cubicBezTo>
                  <a:pt x="203" y="10"/>
                  <a:pt x="203" y="10"/>
                  <a:pt x="203" y="10"/>
                </a:cubicBezTo>
                <a:cubicBezTo>
                  <a:pt x="223" y="56"/>
                  <a:pt x="223" y="56"/>
                  <a:pt x="223" y="56"/>
                </a:cubicBezTo>
                <a:cubicBezTo>
                  <a:pt x="218" y="59"/>
                  <a:pt x="218" y="59"/>
                  <a:pt x="218" y="59"/>
                </a:cubicBezTo>
                <a:cubicBezTo>
                  <a:pt x="216" y="60"/>
                  <a:pt x="216" y="63"/>
                  <a:pt x="217" y="65"/>
                </a:cubicBezTo>
                <a:cubicBezTo>
                  <a:pt x="217" y="65"/>
                  <a:pt x="217" y="65"/>
                  <a:pt x="217" y="65"/>
                </a:cubicBezTo>
                <a:cubicBezTo>
                  <a:pt x="217" y="79"/>
                  <a:pt x="217" y="79"/>
                  <a:pt x="217" y="79"/>
                </a:cubicBezTo>
                <a:cubicBezTo>
                  <a:pt x="212" y="79"/>
                  <a:pt x="212" y="79"/>
                  <a:pt x="212" y="79"/>
                </a:cubicBezTo>
                <a:cubicBezTo>
                  <a:pt x="211" y="79"/>
                  <a:pt x="209" y="80"/>
                  <a:pt x="209" y="82"/>
                </a:cubicBezTo>
                <a:cubicBezTo>
                  <a:pt x="209" y="99"/>
                  <a:pt x="209" y="99"/>
                  <a:pt x="209" y="99"/>
                </a:cubicBezTo>
                <a:cubicBezTo>
                  <a:pt x="209" y="100"/>
                  <a:pt x="211" y="101"/>
                  <a:pt x="212" y="101"/>
                </a:cubicBezTo>
                <a:cubicBezTo>
                  <a:pt x="214" y="101"/>
                  <a:pt x="215" y="100"/>
                  <a:pt x="215" y="99"/>
                </a:cubicBezTo>
                <a:cubicBezTo>
                  <a:pt x="215" y="84"/>
                  <a:pt x="215" y="84"/>
                  <a:pt x="215" y="84"/>
                </a:cubicBezTo>
                <a:cubicBezTo>
                  <a:pt x="227" y="84"/>
                  <a:pt x="227" y="84"/>
                  <a:pt x="227" y="84"/>
                </a:cubicBezTo>
                <a:cubicBezTo>
                  <a:pt x="227" y="99"/>
                  <a:pt x="227" y="99"/>
                  <a:pt x="227" y="99"/>
                </a:cubicBezTo>
                <a:cubicBezTo>
                  <a:pt x="227" y="100"/>
                  <a:pt x="228" y="101"/>
                  <a:pt x="229" y="101"/>
                </a:cubicBezTo>
                <a:cubicBezTo>
                  <a:pt x="231" y="101"/>
                  <a:pt x="232" y="100"/>
                  <a:pt x="232" y="99"/>
                </a:cubicBezTo>
                <a:cubicBezTo>
                  <a:pt x="232" y="82"/>
                  <a:pt x="232" y="82"/>
                  <a:pt x="232" y="82"/>
                </a:cubicBezTo>
                <a:cubicBezTo>
                  <a:pt x="232" y="80"/>
                  <a:pt x="231" y="79"/>
                  <a:pt x="229" y="79"/>
                </a:cubicBezTo>
                <a:cubicBezTo>
                  <a:pt x="223" y="79"/>
                  <a:pt x="223" y="79"/>
                  <a:pt x="223" y="79"/>
                </a:cubicBezTo>
                <a:cubicBezTo>
                  <a:pt x="223" y="65"/>
                  <a:pt x="223" y="65"/>
                  <a:pt x="223" y="65"/>
                </a:cubicBezTo>
                <a:cubicBezTo>
                  <a:pt x="230" y="61"/>
                  <a:pt x="230" y="61"/>
                  <a:pt x="230" y="61"/>
                </a:cubicBezTo>
                <a:cubicBezTo>
                  <a:pt x="232" y="60"/>
                  <a:pt x="232" y="58"/>
                  <a:pt x="232" y="57"/>
                </a:cubicBezTo>
                <a:cubicBezTo>
                  <a:pt x="232" y="56"/>
                  <a:pt x="232" y="56"/>
                  <a:pt x="232" y="55"/>
                </a:cubicBezTo>
                <a:cubicBezTo>
                  <a:pt x="208" y="3"/>
                  <a:pt x="208" y="3"/>
                  <a:pt x="208" y="3"/>
                </a:cubicBezTo>
                <a:cubicBezTo>
                  <a:pt x="208" y="2"/>
                  <a:pt x="208" y="2"/>
                  <a:pt x="208" y="2"/>
                </a:cubicBezTo>
                <a:cubicBezTo>
                  <a:pt x="208" y="2"/>
                  <a:pt x="208" y="2"/>
                  <a:pt x="208" y="2"/>
                </a:cubicBezTo>
                <a:cubicBezTo>
                  <a:pt x="208" y="2"/>
                  <a:pt x="208" y="2"/>
                  <a:pt x="208" y="2"/>
                </a:cubicBezTo>
                <a:cubicBezTo>
                  <a:pt x="207" y="1"/>
                  <a:pt x="207" y="1"/>
                  <a:pt x="207" y="1"/>
                </a:cubicBezTo>
                <a:cubicBezTo>
                  <a:pt x="207" y="1"/>
                  <a:pt x="207" y="1"/>
                  <a:pt x="206" y="1"/>
                </a:cubicBezTo>
                <a:cubicBezTo>
                  <a:pt x="206" y="1"/>
                  <a:pt x="206" y="0"/>
                  <a:pt x="206" y="0"/>
                </a:cubicBezTo>
                <a:cubicBezTo>
                  <a:pt x="205" y="0"/>
                  <a:pt x="205" y="0"/>
                  <a:pt x="205" y="0"/>
                </a:cubicBezTo>
                <a:cubicBezTo>
                  <a:pt x="205" y="0"/>
                  <a:pt x="204" y="0"/>
                  <a:pt x="204" y="0"/>
                </a:cubicBezTo>
                <a:cubicBezTo>
                  <a:pt x="204" y="0"/>
                  <a:pt x="204" y="0"/>
                  <a:pt x="203" y="0"/>
                </a:cubicBezTo>
                <a:cubicBezTo>
                  <a:pt x="203" y="0"/>
                  <a:pt x="203" y="0"/>
                  <a:pt x="203" y="1"/>
                </a:cubicBezTo>
                <a:cubicBezTo>
                  <a:pt x="203" y="1"/>
                  <a:pt x="203" y="1"/>
                  <a:pt x="203" y="1"/>
                </a:cubicBezTo>
                <a:cubicBezTo>
                  <a:pt x="203" y="1"/>
                  <a:pt x="202" y="1"/>
                  <a:pt x="202" y="1"/>
                </a:cubicBezTo>
                <a:cubicBezTo>
                  <a:pt x="147" y="38"/>
                  <a:pt x="147" y="38"/>
                  <a:pt x="147" y="38"/>
                </a:cubicBezTo>
                <a:cubicBezTo>
                  <a:pt x="147" y="38"/>
                  <a:pt x="147" y="38"/>
                  <a:pt x="147" y="38"/>
                </a:cubicBezTo>
                <a:cubicBezTo>
                  <a:pt x="147" y="38"/>
                  <a:pt x="147" y="38"/>
                  <a:pt x="147" y="38"/>
                </a:cubicBezTo>
                <a:cubicBezTo>
                  <a:pt x="146" y="39"/>
                  <a:pt x="146" y="39"/>
                  <a:pt x="146" y="39"/>
                </a:cubicBezTo>
                <a:cubicBezTo>
                  <a:pt x="146" y="39"/>
                  <a:pt x="146" y="39"/>
                  <a:pt x="146" y="39"/>
                </a:cubicBezTo>
                <a:cubicBezTo>
                  <a:pt x="133" y="67"/>
                  <a:pt x="133" y="67"/>
                  <a:pt x="133" y="67"/>
                </a:cubicBezTo>
                <a:cubicBezTo>
                  <a:pt x="133" y="67"/>
                  <a:pt x="133" y="67"/>
                  <a:pt x="133" y="67"/>
                </a:cubicBezTo>
                <a:cubicBezTo>
                  <a:pt x="133" y="68"/>
                  <a:pt x="133" y="68"/>
                  <a:pt x="133" y="68"/>
                </a:cubicBezTo>
                <a:cubicBezTo>
                  <a:pt x="132" y="68"/>
                  <a:pt x="132" y="69"/>
                  <a:pt x="132" y="69"/>
                </a:cubicBezTo>
                <a:cubicBezTo>
                  <a:pt x="132" y="69"/>
                  <a:pt x="132" y="69"/>
                  <a:pt x="132" y="69"/>
                </a:cubicBezTo>
                <a:cubicBezTo>
                  <a:pt x="132" y="135"/>
                  <a:pt x="132" y="135"/>
                  <a:pt x="132" y="135"/>
                </a:cubicBezTo>
                <a:cubicBezTo>
                  <a:pt x="132" y="136"/>
                  <a:pt x="132" y="136"/>
                  <a:pt x="133" y="136"/>
                </a:cubicBezTo>
                <a:cubicBezTo>
                  <a:pt x="125" y="136"/>
                  <a:pt x="125" y="136"/>
                  <a:pt x="125" y="136"/>
                </a:cubicBezTo>
                <a:cubicBezTo>
                  <a:pt x="123" y="136"/>
                  <a:pt x="122" y="137"/>
                  <a:pt x="122" y="138"/>
                </a:cubicBezTo>
                <a:cubicBezTo>
                  <a:pt x="111" y="138"/>
                  <a:pt x="111" y="138"/>
                  <a:pt x="111" y="138"/>
                </a:cubicBezTo>
                <a:cubicBezTo>
                  <a:pt x="111" y="132"/>
                  <a:pt x="109" y="126"/>
                  <a:pt x="106" y="121"/>
                </a:cubicBezTo>
                <a:cubicBezTo>
                  <a:pt x="106" y="121"/>
                  <a:pt x="106" y="121"/>
                  <a:pt x="106" y="120"/>
                </a:cubicBezTo>
                <a:cubicBezTo>
                  <a:pt x="106" y="105"/>
                  <a:pt x="106" y="105"/>
                  <a:pt x="106" y="105"/>
                </a:cubicBezTo>
                <a:cubicBezTo>
                  <a:pt x="106" y="105"/>
                  <a:pt x="105" y="104"/>
                  <a:pt x="105" y="104"/>
                </a:cubicBezTo>
                <a:cubicBezTo>
                  <a:pt x="94" y="104"/>
                  <a:pt x="94" y="104"/>
                  <a:pt x="94" y="104"/>
                </a:cubicBezTo>
                <a:cubicBezTo>
                  <a:pt x="94" y="66"/>
                  <a:pt x="94" y="66"/>
                  <a:pt x="94" y="66"/>
                </a:cubicBezTo>
                <a:cubicBezTo>
                  <a:pt x="96" y="66"/>
                  <a:pt x="96" y="66"/>
                  <a:pt x="96" y="66"/>
                </a:cubicBezTo>
                <a:cubicBezTo>
                  <a:pt x="97" y="66"/>
                  <a:pt x="97" y="66"/>
                  <a:pt x="97" y="65"/>
                </a:cubicBezTo>
                <a:cubicBezTo>
                  <a:pt x="97" y="62"/>
                  <a:pt x="97" y="62"/>
                  <a:pt x="97" y="62"/>
                </a:cubicBezTo>
                <a:cubicBezTo>
                  <a:pt x="97" y="62"/>
                  <a:pt x="97" y="61"/>
                  <a:pt x="96" y="61"/>
                </a:cubicBezTo>
                <a:cubicBezTo>
                  <a:pt x="34" y="61"/>
                  <a:pt x="34" y="61"/>
                  <a:pt x="34" y="61"/>
                </a:cubicBezTo>
                <a:cubicBezTo>
                  <a:pt x="33" y="61"/>
                  <a:pt x="33" y="62"/>
                  <a:pt x="33" y="62"/>
                </a:cubicBezTo>
                <a:cubicBezTo>
                  <a:pt x="33" y="65"/>
                  <a:pt x="33" y="65"/>
                  <a:pt x="33" y="65"/>
                </a:cubicBezTo>
                <a:cubicBezTo>
                  <a:pt x="33" y="66"/>
                  <a:pt x="33" y="66"/>
                  <a:pt x="34" y="66"/>
                </a:cubicBezTo>
                <a:cubicBezTo>
                  <a:pt x="36" y="66"/>
                  <a:pt x="36" y="66"/>
                  <a:pt x="36" y="66"/>
                </a:cubicBezTo>
                <a:cubicBezTo>
                  <a:pt x="36" y="111"/>
                  <a:pt x="36" y="111"/>
                  <a:pt x="36" y="111"/>
                </a:cubicBezTo>
                <a:cubicBezTo>
                  <a:pt x="0" y="118"/>
                  <a:pt x="0" y="118"/>
                  <a:pt x="0" y="118"/>
                </a:cubicBezTo>
                <a:cubicBezTo>
                  <a:pt x="0" y="145"/>
                  <a:pt x="0" y="145"/>
                  <a:pt x="0" y="145"/>
                </a:cubicBezTo>
                <a:cubicBezTo>
                  <a:pt x="48" y="153"/>
                  <a:pt x="48" y="153"/>
                  <a:pt x="48" y="153"/>
                </a:cubicBezTo>
                <a:cubicBezTo>
                  <a:pt x="53" y="165"/>
                  <a:pt x="64" y="173"/>
                  <a:pt x="78" y="173"/>
                </a:cubicBezTo>
                <a:cubicBezTo>
                  <a:pt x="95" y="173"/>
                  <a:pt x="109" y="160"/>
                  <a:pt x="111" y="143"/>
                </a:cubicBezTo>
                <a:cubicBezTo>
                  <a:pt x="122" y="143"/>
                  <a:pt x="122" y="143"/>
                  <a:pt x="122" y="143"/>
                </a:cubicBezTo>
                <a:cubicBezTo>
                  <a:pt x="122" y="144"/>
                  <a:pt x="123" y="144"/>
                  <a:pt x="125" y="144"/>
                </a:cubicBezTo>
                <a:cubicBezTo>
                  <a:pt x="177" y="144"/>
                  <a:pt x="177" y="144"/>
                  <a:pt x="177" y="144"/>
                </a:cubicBezTo>
                <a:cubicBezTo>
                  <a:pt x="176" y="147"/>
                  <a:pt x="175" y="150"/>
                  <a:pt x="175" y="153"/>
                </a:cubicBezTo>
                <a:cubicBezTo>
                  <a:pt x="175" y="165"/>
                  <a:pt x="185" y="175"/>
                  <a:pt x="197" y="175"/>
                </a:cubicBezTo>
                <a:cubicBezTo>
                  <a:pt x="209" y="175"/>
                  <a:pt x="219" y="165"/>
                  <a:pt x="219" y="153"/>
                </a:cubicBezTo>
                <a:cubicBezTo>
                  <a:pt x="219" y="150"/>
                  <a:pt x="219" y="147"/>
                  <a:pt x="218" y="144"/>
                </a:cubicBezTo>
                <a:cubicBezTo>
                  <a:pt x="224" y="144"/>
                  <a:pt x="224" y="144"/>
                  <a:pt x="224" y="144"/>
                </a:cubicBezTo>
                <a:cubicBezTo>
                  <a:pt x="223" y="147"/>
                  <a:pt x="223" y="150"/>
                  <a:pt x="223" y="153"/>
                </a:cubicBezTo>
                <a:cubicBezTo>
                  <a:pt x="223" y="165"/>
                  <a:pt x="233" y="175"/>
                  <a:pt x="245" y="175"/>
                </a:cubicBezTo>
                <a:cubicBezTo>
                  <a:pt x="257" y="175"/>
                  <a:pt x="267" y="165"/>
                  <a:pt x="267" y="153"/>
                </a:cubicBezTo>
                <a:cubicBezTo>
                  <a:pt x="267" y="148"/>
                  <a:pt x="265" y="144"/>
                  <a:pt x="263" y="140"/>
                </a:cubicBezTo>
                <a:close/>
                <a:moveTo>
                  <a:pt x="67" y="68"/>
                </a:moveTo>
                <a:cubicBezTo>
                  <a:pt x="67" y="68"/>
                  <a:pt x="68" y="67"/>
                  <a:pt x="68" y="67"/>
                </a:cubicBezTo>
                <a:cubicBezTo>
                  <a:pt x="88" y="67"/>
                  <a:pt x="88" y="67"/>
                  <a:pt x="88" y="67"/>
                </a:cubicBezTo>
                <a:cubicBezTo>
                  <a:pt x="89" y="67"/>
                  <a:pt x="89" y="68"/>
                  <a:pt x="89" y="68"/>
                </a:cubicBezTo>
                <a:cubicBezTo>
                  <a:pt x="89" y="99"/>
                  <a:pt x="89" y="99"/>
                  <a:pt x="89" y="99"/>
                </a:cubicBezTo>
                <a:cubicBezTo>
                  <a:pt x="89" y="99"/>
                  <a:pt x="89" y="100"/>
                  <a:pt x="88" y="100"/>
                </a:cubicBezTo>
                <a:cubicBezTo>
                  <a:pt x="68" y="100"/>
                  <a:pt x="68" y="100"/>
                  <a:pt x="68" y="100"/>
                </a:cubicBezTo>
                <a:cubicBezTo>
                  <a:pt x="68" y="100"/>
                  <a:pt x="68" y="100"/>
                  <a:pt x="68" y="100"/>
                </a:cubicBezTo>
                <a:cubicBezTo>
                  <a:pt x="67" y="99"/>
                  <a:pt x="67" y="99"/>
                  <a:pt x="67" y="99"/>
                </a:cubicBezTo>
                <a:lnTo>
                  <a:pt x="67" y="68"/>
                </a:lnTo>
                <a:close/>
                <a:moveTo>
                  <a:pt x="42" y="100"/>
                </a:moveTo>
                <a:cubicBezTo>
                  <a:pt x="42" y="99"/>
                  <a:pt x="42" y="99"/>
                  <a:pt x="42" y="99"/>
                </a:cubicBezTo>
                <a:cubicBezTo>
                  <a:pt x="42" y="68"/>
                  <a:pt x="42" y="68"/>
                  <a:pt x="42" y="68"/>
                </a:cubicBezTo>
                <a:cubicBezTo>
                  <a:pt x="42" y="68"/>
                  <a:pt x="42" y="67"/>
                  <a:pt x="43" y="67"/>
                </a:cubicBezTo>
                <a:cubicBezTo>
                  <a:pt x="63" y="67"/>
                  <a:pt x="63" y="67"/>
                  <a:pt x="63" y="67"/>
                </a:cubicBezTo>
                <a:cubicBezTo>
                  <a:pt x="63" y="67"/>
                  <a:pt x="64" y="68"/>
                  <a:pt x="64" y="68"/>
                </a:cubicBezTo>
                <a:cubicBezTo>
                  <a:pt x="64" y="99"/>
                  <a:pt x="64" y="99"/>
                  <a:pt x="64" y="99"/>
                </a:cubicBezTo>
                <a:cubicBezTo>
                  <a:pt x="64" y="99"/>
                  <a:pt x="63" y="100"/>
                  <a:pt x="63" y="100"/>
                </a:cubicBezTo>
                <a:cubicBezTo>
                  <a:pt x="43" y="100"/>
                  <a:pt x="43" y="100"/>
                  <a:pt x="43" y="100"/>
                </a:cubicBezTo>
                <a:cubicBezTo>
                  <a:pt x="43" y="100"/>
                  <a:pt x="42" y="100"/>
                  <a:pt x="42" y="100"/>
                </a:cubicBezTo>
                <a:close/>
                <a:moveTo>
                  <a:pt x="78" y="165"/>
                </a:moveTo>
                <a:cubicBezTo>
                  <a:pt x="64" y="165"/>
                  <a:pt x="53" y="154"/>
                  <a:pt x="53" y="140"/>
                </a:cubicBezTo>
                <a:cubicBezTo>
                  <a:pt x="53" y="126"/>
                  <a:pt x="64" y="115"/>
                  <a:pt x="78" y="115"/>
                </a:cubicBezTo>
                <a:cubicBezTo>
                  <a:pt x="92" y="115"/>
                  <a:pt x="103" y="126"/>
                  <a:pt x="103" y="140"/>
                </a:cubicBezTo>
                <a:cubicBezTo>
                  <a:pt x="103" y="154"/>
                  <a:pt x="92" y="165"/>
                  <a:pt x="78" y="165"/>
                </a:cubicBezTo>
                <a:close/>
                <a:moveTo>
                  <a:pt x="197" y="167"/>
                </a:moveTo>
                <a:cubicBezTo>
                  <a:pt x="190" y="167"/>
                  <a:pt x="183" y="160"/>
                  <a:pt x="183" y="153"/>
                </a:cubicBezTo>
                <a:cubicBezTo>
                  <a:pt x="183" y="145"/>
                  <a:pt x="190" y="139"/>
                  <a:pt x="197" y="139"/>
                </a:cubicBezTo>
                <a:cubicBezTo>
                  <a:pt x="205" y="139"/>
                  <a:pt x="211" y="145"/>
                  <a:pt x="211" y="153"/>
                </a:cubicBezTo>
                <a:cubicBezTo>
                  <a:pt x="211" y="160"/>
                  <a:pt x="205" y="167"/>
                  <a:pt x="197" y="167"/>
                </a:cubicBezTo>
                <a:close/>
                <a:moveTo>
                  <a:pt x="245" y="167"/>
                </a:moveTo>
                <a:cubicBezTo>
                  <a:pt x="237" y="167"/>
                  <a:pt x="231" y="160"/>
                  <a:pt x="231" y="153"/>
                </a:cubicBezTo>
                <a:cubicBezTo>
                  <a:pt x="231" y="145"/>
                  <a:pt x="237" y="139"/>
                  <a:pt x="245" y="139"/>
                </a:cubicBezTo>
                <a:cubicBezTo>
                  <a:pt x="252" y="139"/>
                  <a:pt x="259" y="145"/>
                  <a:pt x="259" y="153"/>
                </a:cubicBezTo>
                <a:cubicBezTo>
                  <a:pt x="259" y="160"/>
                  <a:pt x="252" y="167"/>
                  <a:pt x="245" y="16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endParaRPr lang="nb-NO"/>
          </a:p>
        </p:txBody>
      </p:sp>
      <p:sp>
        <p:nvSpPr>
          <p:cNvPr id="22" name="Freeform 31">
            <a:extLst>
              <a:ext uri="{FF2B5EF4-FFF2-40B4-BE49-F238E27FC236}">
                <a16:creationId xmlns:a16="http://schemas.microsoft.com/office/drawing/2014/main" id="{7D150693-4AE5-BA4A-B70C-9B929F96376C}"/>
              </a:ext>
            </a:extLst>
          </p:cNvPr>
          <p:cNvSpPr>
            <a:spLocks noEditPoints="1"/>
          </p:cNvSpPr>
          <p:nvPr/>
        </p:nvSpPr>
        <p:spPr bwMode="auto">
          <a:xfrm>
            <a:off x="7139466" y="966280"/>
            <a:ext cx="384862" cy="219921"/>
          </a:xfrm>
          <a:custGeom>
            <a:avLst/>
            <a:gdLst>
              <a:gd name="T0" fmla="*/ 260 w 267"/>
              <a:gd name="T1" fmla="*/ 74 h 175"/>
              <a:gd name="T2" fmla="*/ 245 w 267"/>
              <a:gd name="T3" fmla="*/ 131 h 175"/>
              <a:gd name="T4" fmla="*/ 197 w 267"/>
              <a:gd name="T5" fmla="*/ 131 h 175"/>
              <a:gd name="T6" fmla="*/ 168 w 267"/>
              <a:gd name="T7" fmla="*/ 77 h 175"/>
              <a:gd name="T8" fmla="*/ 162 w 267"/>
              <a:gd name="T9" fmla="*/ 136 h 175"/>
              <a:gd name="T10" fmla="*/ 140 w 267"/>
              <a:gd name="T11" fmla="*/ 70 h 175"/>
              <a:gd name="T12" fmla="*/ 223 w 267"/>
              <a:gd name="T13" fmla="*/ 56 h 175"/>
              <a:gd name="T14" fmla="*/ 217 w 267"/>
              <a:gd name="T15" fmla="*/ 65 h 175"/>
              <a:gd name="T16" fmla="*/ 209 w 267"/>
              <a:gd name="T17" fmla="*/ 82 h 175"/>
              <a:gd name="T18" fmla="*/ 215 w 267"/>
              <a:gd name="T19" fmla="*/ 99 h 175"/>
              <a:gd name="T20" fmla="*/ 227 w 267"/>
              <a:gd name="T21" fmla="*/ 99 h 175"/>
              <a:gd name="T22" fmla="*/ 232 w 267"/>
              <a:gd name="T23" fmla="*/ 82 h 175"/>
              <a:gd name="T24" fmla="*/ 223 w 267"/>
              <a:gd name="T25" fmla="*/ 65 h 175"/>
              <a:gd name="T26" fmla="*/ 232 w 267"/>
              <a:gd name="T27" fmla="*/ 55 h 175"/>
              <a:gd name="T28" fmla="*/ 208 w 267"/>
              <a:gd name="T29" fmla="*/ 2 h 175"/>
              <a:gd name="T30" fmla="*/ 206 w 267"/>
              <a:gd name="T31" fmla="*/ 1 h 175"/>
              <a:gd name="T32" fmla="*/ 204 w 267"/>
              <a:gd name="T33" fmla="*/ 0 h 175"/>
              <a:gd name="T34" fmla="*/ 203 w 267"/>
              <a:gd name="T35" fmla="*/ 1 h 175"/>
              <a:gd name="T36" fmla="*/ 147 w 267"/>
              <a:gd name="T37" fmla="*/ 38 h 175"/>
              <a:gd name="T38" fmla="*/ 146 w 267"/>
              <a:gd name="T39" fmla="*/ 39 h 175"/>
              <a:gd name="T40" fmla="*/ 133 w 267"/>
              <a:gd name="T41" fmla="*/ 68 h 175"/>
              <a:gd name="T42" fmla="*/ 132 w 267"/>
              <a:gd name="T43" fmla="*/ 135 h 175"/>
              <a:gd name="T44" fmla="*/ 122 w 267"/>
              <a:gd name="T45" fmla="*/ 138 h 175"/>
              <a:gd name="T46" fmla="*/ 106 w 267"/>
              <a:gd name="T47" fmla="*/ 120 h 175"/>
              <a:gd name="T48" fmla="*/ 94 w 267"/>
              <a:gd name="T49" fmla="*/ 104 h 175"/>
              <a:gd name="T50" fmla="*/ 97 w 267"/>
              <a:gd name="T51" fmla="*/ 65 h 175"/>
              <a:gd name="T52" fmla="*/ 34 w 267"/>
              <a:gd name="T53" fmla="*/ 61 h 175"/>
              <a:gd name="T54" fmla="*/ 34 w 267"/>
              <a:gd name="T55" fmla="*/ 66 h 175"/>
              <a:gd name="T56" fmla="*/ 0 w 267"/>
              <a:gd name="T57" fmla="*/ 118 h 175"/>
              <a:gd name="T58" fmla="*/ 78 w 267"/>
              <a:gd name="T59" fmla="*/ 173 h 175"/>
              <a:gd name="T60" fmla="*/ 125 w 267"/>
              <a:gd name="T61" fmla="*/ 144 h 175"/>
              <a:gd name="T62" fmla="*/ 197 w 267"/>
              <a:gd name="T63" fmla="*/ 175 h 175"/>
              <a:gd name="T64" fmla="*/ 224 w 267"/>
              <a:gd name="T65" fmla="*/ 144 h 175"/>
              <a:gd name="T66" fmla="*/ 267 w 267"/>
              <a:gd name="T67" fmla="*/ 153 h 175"/>
              <a:gd name="T68" fmla="*/ 68 w 267"/>
              <a:gd name="T69" fmla="*/ 67 h 175"/>
              <a:gd name="T70" fmla="*/ 89 w 267"/>
              <a:gd name="T71" fmla="*/ 99 h 175"/>
              <a:gd name="T72" fmla="*/ 68 w 267"/>
              <a:gd name="T73" fmla="*/ 100 h 175"/>
              <a:gd name="T74" fmla="*/ 42 w 267"/>
              <a:gd name="T75" fmla="*/ 100 h 175"/>
              <a:gd name="T76" fmla="*/ 43 w 267"/>
              <a:gd name="T77" fmla="*/ 67 h 175"/>
              <a:gd name="T78" fmla="*/ 64 w 267"/>
              <a:gd name="T79" fmla="*/ 99 h 175"/>
              <a:gd name="T80" fmla="*/ 42 w 267"/>
              <a:gd name="T81" fmla="*/ 100 h 175"/>
              <a:gd name="T82" fmla="*/ 78 w 267"/>
              <a:gd name="T83" fmla="*/ 115 h 175"/>
              <a:gd name="T84" fmla="*/ 197 w 267"/>
              <a:gd name="T85" fmla="*/ 167 h 175"/>
              <a:gd name="T86" fmla="*/ 211 w 267"/>
              <a:gd name="T87" fmla="*/ 153 h 175"/>
              <a:gd name="T88" fmla="*/ 231 w 267"/>
              <a:gd name="T89" fmla="*/ 153 h 175"/>
              <a:gd name="T90" fmla="*/ 245 w 267"/>
              <a:gd name="T91"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 h="175">
                <a:moveTo>
                  <a:pt x="263" y="140"/>
                </a:moveTo>
                <a:cubicBezTo>
                  <a:pt x="263" y="77"/>
                  <a:pt x="263" y="77"/>
                  <a:pt x="263" y="77"/>
                </a:cubicBezTo>
                <a:cubicBezTo>
                  <a:pt x="263" y="75"/>
                  <a:pt x="262" y="74"/>
                  <a:pt x="260" y="74"/>
                </a:cubicBezTo>
                <a:cubicBezTo>
                  <a:pt x="258" y="74"/>
                  <a:pt x="257" y="75"/>
                  <a:pt x="257" y="77"/>
                </a:cubicBezTo>
                <a:cubicBezTo>
                  <a:pt x="257" y="134"/>
                  <a:pt x="257" y="134"/>
                  <a:pt x="257" y="134"/>
                </a:cubicBezTo>
                <a:cubicBezTo>
                  <a:pt x="253" y="132"/>
                  <a:pt x="249" y="131"/>
                  <a:pt x="245" y="131"/>
                </a:cubicBezTo>
                <a:cubicBezTo>
                  <a:pt x="239" y="131"/>
                  <a:pt x="234" y="133"/>
                  <a:pt x="230" y="136"/>
                </a:cubicBezTo>
                <a:cubicBezTo>
                  <a:pt x="212" y="136"/>
                  <a:pt x="212" y="136"/>
                  <a:pt x="212" y="136"/>
                </a:cubicBezTo>
                <a:cubicBezTo>
                  <a:pt x="208" y="133"/>
                  <a:pt x="203" y="131"/>
                  <a:pt x="197" y="131"/>
                </a:cubicBezTo>
                <a:cubicBezTo>
                  <a:pt x="192" y="131"/>
                  <a:pt x="187" y="133"/>
                  <a:pt x="183" y="136"/>
                </a:cubicBezTo>
                <a:cubicBezTo>
                  <a:pt x="168" y="136"/>
                  <a:pt x="168" y="136"/>
                  <a:pt x="168" y="136"/>
                </a:cubicBezTo>
                <a:cubicBezTo>
                  <a:pt x="168" y="77"/>
                  <a:pt x="168" y="77"/>
                  <a:pt x="168" y="77"/>
                </a:cubicBezTo>
                <a:cubicBezTo>
                  <a:pt x="168" y="75"/>
                  <a:pt x="167" y="74"/>
                  <a:pt x="165" y="74"/>
                </a:cubicBezTo>
                <a:cubicBezTo>
                  <a:pt x="163" y="74"/>
                  <a:pt x="162" y="75"/>
                  <a:pt x="162" y="77"/>
                </a:cubicBezTo>
                <a:cubicBezTo>
                  <a:pt x="162" y="136"/>
                  <a:pt x="162" y="136"/>
                  <a:pt x="162" y="136"/>
                </a:cubicBezTo>
                <a:cubicBezTo>
                  <a:pt x="140" y="136"/>
                  <a:pt x="140" y="136"/>
                  <a:pt x="140" y="136"/>
                </a:cubicBezTo>
                <a:cubicBezTo>
                  <a:pt x="140" y="136"/>
                  <a:pt x="140" y="136"/>
                  <a:pt x="140" y="135"/>
                </a:cubicBezTo>
                <a:cubicBezTo>
                  <a:pt x="140" y="70"/>
                  <a:pt x="140" y="70"/>
                  <a:pt x="140" y="70"/>
                </a:cubicBezTo>
                <a:cubicBezTo>
                  <a:pt x="153" y="44"/>
                  <a:pt x="153" y="44"/>
                  <a:pt x="153" y="44"/>
                </a:cubicBezTo>
                <a:cubicBezTo>
                  <a:pt x="203" y="10"/>
                  <a:pt x="203" y="10"/>
                  <a:pt x="203" y="10"/>
                </a:cubicBezTo>
                <a:cubicBezTo>
                  <a:pt x="223" y="56"/>
                  <a:pt x="223" y="56"/>
                  <a:pt x="223" y="56"/>
                </a:cubicBezTo>
                <a:cubicBezTo>
                  <a:pt x="218" y="59"/>
                  <a:pt x="218" y="59"/>
                  <a:pt x="218" y="59"/>
                </a:cubicBezTo>
                <a:cubicBezTo>
                  <a:pt x="216" y="60"/>
                  <a:pt x="216" y="63"/>
                  <a:pt x="217" y="65"/>
                </a:cubicBezTo>
                <a:cubicBezTo>
                  <a:pt x="217" y="65"/>
                  <a:pt x="217" y="65"/>
                  <a:pt x="217" y="65"/>
                </a:cubicBezTo>
                <a:cubicBezTo>
                  <a:pt x="217" y="79"/>
                  <a:pt x="217" y="79"/>
                  <a:pt x="217" y="79"/>
                </a:cubicBezTo>
                <a:cubicBezTo>
                  <a:pt x="212" y="79"/>
                  <a:pt x="212" y="79"/>
                  <a:pt x="212" y="79"/>
                </a:cubicBezTo>
                <a:cubicBezTo>
                  <a:pt x="211" y="79"/>
                  <a:pt x="209" y="80"/>
                  <a:pt x="209" y="82"/>
                </a:cubicBezTo>
                <a:cubicBezTo>
                  <a:pt x="209" y="99"/>
                  <a:pt x="209" y="99"/>
                  <a:pt x="209" y="99"/>
                </a:cubicBezTo>
                <a:cubicBezTo>
                  <a:pt x="209" y="100"/>
                  <a:pt x="211" y="101"/>
                  <a:pt x="212" y="101"/>
                </a:cubicBezTo>
                <a:cubicBezTo>
                  <a:pt x="214" y="101"/>
                  <a:pt x="215" y="100"/>
                  <a:pt x="215" y="99"/>
                </a:cubicBezTo>
                <a:cubicBezTo>
                  <a:pt x="215" y="84"/>
                  <a:pt x="215" y="84"/>
                  <a:pt x="215" y="84"/>
                </a:cubicBezTo>
                <a:cubicBezTo>
                  <a:pt x="227" y="84"/>
                  <a:pt x="227" y="84"/>
                  <a:pt x="227" y="84"/>
                </a:cubicBezTo>
                <a:cubicBezTo>
                  <a:pt x="227" y="99"/>
                  <a:pt x="227" y="99"/>
                  <a:pt x="227" y="99"/>
                </a:cubicBezTo>
                <a:cubicBezTo>
                  <a:pt x="227" y="100"/>
                  <a:pt x="228" y="101"/>
                  <a:pt x="229" y="101"/>
                </a:cubicBezTo>
                <a:cubicBezTo>
                  <a:pt x="231" y="101"/>
                  <a:pt x="232" y="100"/>
                  <a:pt x="232" y="99"/>
                </a:cubicBezTo>
                <a:cubicBezTo>
                  <a:pt x="232" y="82"/>
                  <a:pt x="232" y="82"/>
                  <a:pt x="232" y="82"/>
                </a:cubicBezTo>
                <a:cubicBezTo>
                  <a:pt x="232" y="80"/>
                  <a:pt x="231" y="79"/>
                  <a:pt x="229" y="79"/>
                </a:cubicBezTo>
                <a:cubicBezTo>
                  <a:pt x="223" y="79"/>
                  <a:pt x="223" y="79"/>
                  <a:pt x="223" y="79"/>
                </a:cubicBezTo>
                <a:cubicBezTo>
                  <a:pt x="223" y="65"/>
                  <a:pt x="223" y="65"/>
                  <a:pt x="223" y="65"/>
                </a:cubicBezTo>
                <a:cubicBezTo>
                  <a:pt x="230" y="61"/>
                  <a:pt x="230" y="61"/>
                  <a:pt x="230" y="61"/>
                </a:cubicBezTo>
                <a:cubicBezTo>
                  <a:pt x="232" y="60"/>
                  <a:pt x="232" y="58"/>
                  <a:pt x="232" y="57"/>
                </a:cubicBezTo>
                <a:cubicBezTo>
                  <a:pt x="232" y="56"/>
                  <a:pt x="232" y="56"/>
                  <a:pt x="232" y="55"/>
                </a:cubicBezTo>
                <a:cubicBezTo>
                  <a:pt x="208" y="3"/>
                  <a:pt x="208" y="3"/>
                  <a:pt x="208" y="3"/>
                </a:cubicBezTo>
                <a:cubicBezTo>
                  <a:pt x="208" y="2"/>
                  <a:pt x="208" y="2"/>
                  <a:pt x="208" y="2"/>
                </a:cubicBezTo>
                <a:cubicBezTo>
                  <a:pt x="208" y="2"/>
                  <a:pt x="208" y="2"/>
                  <a:pt x="208" y="2"/>
                </a:cubicBezTo>
                <a:cubicBezTo>
                  <a:pt x="208" y="2"/>
                  <a:pt x="208" y="2"/>
                  <a:pt x="208" y="2"/>
                </a:cubicBezTo>
                <a:cubicBezTo>
                  <a:pt x="207" y="1"/>
                  <a:pt x="207" y="1"/>
                  <a:pt x="207" y="1"/>
                </a:cubicBezTo>
                <a:cubicBezTo>
                  <a:pt x="207" y="1"/>
                  <a:pt x="207" y="1"/>
                  <a:pt x="206" y="1"/>
                </a:cubicBezTo>
                <a:cubicBezTo>
                  <a:pt x="206" y="1"/>
                  <a:pt x="206" y="0"/>
                  <a:pt x="206" y="0"/>
                </a:cubicBezTo>
                <a:cubicBezTo>
                  <a:pt x="205" y="0"/>
                  <a:pt x="205" y="0"/>
                  <a:pt x="205" y="0"/>
                </a:cubicBezTo>
                <a:cubicBezTo>
                  <a:pt x="205" y="0"/>
                  <a:pt x="204" y="0"/>
                  <a:pt x="204" y="0"/>
                </a:cubicBezTo>
                <a:cubicBezTo>
                  <a:pt x="204" y="0"/>
                  <a:pt x="204" y="0"/>
                  <a:pt x="203" y="0"/>
                </a:cubicBezTo>
                <a:cubicBezTo>
                  <a:pt x="203" y="0"/>
                  <a:pt x="203" y="0"/>
                  <a:pt x="203" y="1"/>
                </a:cubicBezTo>
                <a:cubicBezTo>
                  <a:pt x="203" y="1"/>
                  <a:pt x="203" y="1"/>
                  <a:pt x="203" y="1"/>
                </a:cubicBezTo>
                <a:cubicBezTo>
                  <a:pt x="203" y="1"/>
                  <a:pt x="202" y="1"/>
                  <a:pt x="202" y="1"/>
                </a:cubicBezTo>
                <a:cubicBezTo>
                  <a:pt x="147" y="38"/>
                  <a:pt x="147" y="38"/>
                  <a:pt x="147" y="38"/>
                </a:cubicBezTo>
                <a:cubicBezTo>
                  <a:pt x="147" y="38"/>
                  <a:pt x="147" y="38"/>
                  <a:pt x="147" y="38"/>
                </a:cubicBezTo>
                <a:cubicBezTo>
                  <a:pt x="147" y="38"/>
                  <a:pt x="147" y="38"/>
                  <a:pt x="147" y="38"/>
                </a:cubicBezTo>
                <a:cubicBezTo>
                  <a:pt x="146" y="39"/>
                  <a:pt x="146" y="39"/>
                  <a:pt x="146" y="39"/>
                </a:cubicBezTo>
                <a:cubicBezTo>
                  <a:pt x="146" y="39"/>
                  <a:pt x="146" y="39"/>
                  <a:pt x="146" y="39"/>
                </a:cubicBezTo>
                <a:cubicBezTo>
                  <a:pt x="133" y="67"/>
                  <a:pt x="133" y="67"/>
                  <a:pt x="133" y="67"/>
                </a:cubicBezTo>
                <a:cubicBezTo>
                  <a:pt x="133" y="67"/>
                  <a:pt x="133" y="67"/>
                  <a:pt x="133" y="67"/>
                </a:cubicBezTo>
                <a:cubicBezTo>
                  <a:pt x="133" y="68"/>
                  <a:pt x="133" y="68"/>
                  <a:pt x="133" y="68"/>
                </a:cubicBezTo>
                <a:cubicBezTo>
                  <a:pt x="132" y="68"/>
                  <a:pt x="132" y="69"/>
                  <a:pt x="132" y="69"/>
                </a:cubicBezTo>
                <a:cubicBezTo>
                  <a:pt x="132" y="69"/>
                  <a:pt x="132" y="69"/>
                  <a:pt x="132" y="69"/>
                </a:cubicBezTo>
                <a:cubicBezTo>
                  <a:pt x="132" y="135"/>
                  <a:pt x="132" y="135"/>
                  <a:pt x="132" y="135"/>
                </a:cubicBezTo>
                <a:cubicBezTo>
                  <a:pt x="132" y="136"/>
                  <a:pt x="132" y="136"/>
                  <a:pt x="133" y="136"/>
                </a:cubicBezTo>
                <a:cubicBezTo>
                  <a:pt x="125" y="136"/>
                  <a:pt x="125" y="136"/>
                  <a:pt x="125" y="136"/>
                </a:cubicBezTo>
                <a:cubicBezTo>
                  <a:pt x="123" y="136"/>
                  <a:pt x="122" y="137"/>
                  <a:pt x="122" y="138"/>
                </a:cubicBezTo>
                <a:cubicBezTo>
                  <a:pt x="111" y="138"/>
                  <a:pt x="111" y="138"/>
                  <a:pt x="111" y="138"/>
                </a:cubicBezTo>
                <a:cubicBezTo>
                  <a:pt x="111" y="132"/>
                  <a:pt x="109" y="126"/>
                  <a:pt x="106" y="121"/>
                </a:cubicBezTo>
                <a:cubicBezTo>
                  <a:pt x="106" y="121"/>
                  <a:pt x="106" y="121"/>
                  <a:pt x="106" y="120"/>
                </a:cubicBezTo>
                <a:cubicBezTo>
                  <a:pt x="106" y="105"/>
                  <a:pt x="106" y="105"/>
                  <a:pt x="106" y="105"/>
                </a:cubicBezTo>
                <a:cubicBezTo>
                  <a:pt x="106" y="105"/>
                  <a:pt x="105" y="104"/>
                  <a:pt x="105" y="104"/>
                </a:cubicBezTo>
                <a:cubicBezTo>
                  <a:pt x="94" y="104"/>
                  <a:pt x="94" y="104"/>
                  <a:pt x="94" y="104"/>
                </a:cubicBezTo>
                <a:cubicBezTo>
                  <a:pt x="94" y="66"/>
                  <a:pt x="94" y="66"/>
                  <a:pt x="94" y="66"/>
                </a:cubicBezTo>
                <a:cubicBezTo>
                  <a:pt x="96" y="66"/>
                  <a:pt x="96" y="66"/>
                  <a:pt x="96" y="66"/>
                </a:cubicBezTo>
                <a:cubicBezTo>
                  <a:pt x="97" y="66"/>
                  <a:pt x="97" y="66"/>
                  <a:pt x="97" y="65"/>
                </a:cubicBezTo>
                <a:cubicBezTo>
                  <a:pt x="97" y="62"/>
                  <a:pt x="97" y="62"/>
                  <a:pt x="97" y="62"/>
                </a:cubicBezTo>
                <a:cubicBezTo>
                  <a:pt x="97" y="62"/>
                  <a:pt x="97" y="61"/>
                  <a:pt x="96" y="61"/>
                </a:cubicBezTo>
                <a:cubicBezTo>
                  <a:pt x="34" y="61"/>
                  <a:pt x="34" y="61"/>
                  <a:pt x="34" y="61"/>
                </a:cubicBezTo>
                <a:cubicBezTo>
                  <a:pt x="33" y="61"/>
                  <a:pt x="33" y="62"/>
                  <a:pt x="33" y="62"/>
                </a:cubicBezTo>
                <a:cubicBezTo>
                  <a:pt x="33" y="65"/>
                  <a:pt x="33" y="65"/>
                  <a:pt x="33" y="65"/>
                </a:cubicBezTo>
                <a:cubicBezTo>
                  <a:pt x="33" y="66"/>
                  <a:pt x="33" y="66"/>
                  <a:pt x="34" y="66"/>
                </a:cubicBezTo>
                <a:cubicBezTo>
                  <a:pt x="36" y="66"/>
                  <a:pt x="36" y="66"/>
                  <a:pt x="36" y="66"/>
                </a:cubicBezTo>
                <a:cubicBezTo>
                  <a:pt x="36" y="111"/>
                  <a:pt x="36" y="111"/>
                  <a:pt x="36" y="111"/>
                </a:cubicBezTo>
                <a:cubicBezTo>
                  <a:pt x="0" y="118"/>
                  <a:pt x="0" y="118"/>
                  <a:pt x="0" y="118"/>
                </a:cubicBezTo>
                <a:cubicBezTo>
                  <a:pt x="0" y="145"/>
                  <a:pt x="0" y="145"/>
                  <a:pt x="0" y="145"/>
                </a:cubicBezTo>
                <a:cubicBezTo>
                  <a:pt x="48" y="153"/>
                  <a:pt x="48" y="153"/>
                  <a:pt x="48" y="153"/>
                </a:cubicBezTo>
                <a:cubicBezTo>
                  <a:pt x="53" y="165"/>
                  <a:pt x="64" y="173"/>
                  <a:pt x="78" y="173"/>
                </a:cubicBezTo>
                <a:cubicBezTo>
                  <a:pt x="95" y="173"/>
                  <a:pt x="109" y="160"/>
                  <a:pt x="111" y="143"/>
                </a:cubicBezTo>
                <a:cubicBezTo>
                  <a:pt x="122" y="143"/>
                  <a:pt x="122" y="143"/>
                  <a:pt x="122" y="143"/>
                </a:cubicBezTo>
                <a:cubicBezTo>
                  <a:pt x="122" y="144"/>
                  <a:pt x="123" y="144"/>
                  <a:pt x="125" y="144"/>
                </a:cubicBezTo>
                <a:cubicBezTo>
                  <a:pt x="177" y="144"/>
                  <a:pt x="177" y="144"/>
                  <a:pt x="177" y="144"/>
                </a:cubicBezTo>
                <a:cubicBezTo>
                  <a:pt x="176" y="147"/>
                  <a:pt x="175" y="150"/>
                  <a:pt x="175" y="153"/>
                </a:cubicBezTo>
                <a:cubicBezTo>
                  <a:pt x="175" y="165"/>
                  <a:pt x="185" y="175"/>
                  <a:pt x="197" y="175"/>
                </a:cubicBezTo>
                <a:cubicBezTo>
                  <a:pt x="209" y="175"/>
                  <a:pt x="219" y="165"/>
                  <a:pt x="219" y="153"/>
                </a:cubicBezTo>
                <a:cubicBezTo>
                  <a:pt x="219" y="150"/>
                  <a:pt x="219" y="147"/>
                  <a:pt x="218" y="144"/>
                </a:cubicBezTo>
                <a:cubicBezTo>
                  <a:pt x="224" y="144"/>
                  <a:pt x="224" y="144"/>
                  <a:pt x="224" y="144"/>
                </a:cubicBezTo>
                <a:cubicBezTo>
                  <a:pt x="223" y="147"/>
                  <a:pt x="223" y="150"/>
                  <a:pt x="223" y="153"/>
                </a:cubicBezTo>
                <a:cubicBezTo>
                  <a:pt x="223" y="165"/>
                  <a:pt x="233" y="175"/>
                  <a:pt x="245" y="175"/>
                </a:cubicBezTo>
                <a:cubicBezTo>
                  <a:pt x="257" y="175"/>
                  <a:pt x="267" y="165"/>
                  <a:pt x="267" y="153"/>
                </a:cubicBezTo>
                <a:cubicBezTo>
                  <a:pt x="267" y="148"/>
                  <a:pt x="265" y="144"/>
                  <a:pt x="263" y="140"/>
                </a:cubicBezTo>
                <a:close/>
                <a:moveTo>
                  <a:pt x="67" y="68"/>
                </a:moveTo>
                <a:cubicBezTo>
                  <a:pt x="67" y="68"/>
                  <a:pt x="68" y="67"/>
                  <a:pt x="68" y="67"/>
                </a:cubicBezTo>
                <a:cubicBezTo>
                  <a:pt x="88" y="67"/>
                  <a:pt x="88" y="67"/>
                  <a:pt x="88" y="67"/>
                </a:cubicBezTo>
                <a:cubicBezTo>
                  <a:pt x="89" y="67"/>
                  <a:pt x="89" y="68"/>
                  <a:pt x="89" y="68"/>
                </a:cubicBezTo>
                <a:cubicBezTo>
                  <a:pt x="89" y="99"/>
                  <a:pt x="89" y="99"/>
                  <a:pt x="89" y="99"/>
                </a:cubicBezTo>
                <a:cubicBezTo>
                  <a:pt x="89" y="99"/>
                  <a:pt x="89" y="100"/>
                  <a:pt x="88" y="100"/>
                </a:cubicBezTo>
                <a:cubicBezTo>
                  <a:pt x="68" y="100"/>
                  <a:pt x="68" y="100"/>
                  <a:pt x="68" y="100"/>
                </a:cubicBezTo>
                <a:cubicBezTo>
                  <a:pt x="68" y="100"/>
                  <a:pt x="68" y="100"/>
                  <a:pt x="68" y="100"/>
                </a:cubicBezTo>
                <a:cubicBezTo>
                  <a:pt x="67" y="99"/>
                  <a:pt x="67" y="99"/>
                  <a:pt x="67" y="99"/>
                </a:cubicBezTo>
                <a:lnTo>
                  <a:pt x="67" y="68"/>
                </a:lnTo>
                <a:close/>
                <a:moveTo>
                  <a:pt x="42" y="100"/>
                </a:moveTo>
                <a:cubicBezTo>
                  <a:pt x="42" y="99"/>
                  <a:pt x="42" y="99"/>
                  <a:pt x="42" y="99"/>
                </a:cubicBezTo>
                <a:cubicBezTo>
                  <a:pt x="42" y="68"/>
                  <a:pt x="42" y="68"/>
                  <a:pt x="42" y="68"/>
                </a:cubicBezTo>
                <a:cubicBezTo>
                  <a:pt x="42" y="68"/>
                  <a:pt x="42" y="67"/>
                  <a:pt x="43" y="67"/>
                </a:cubicBezTo>
                <a:cubicBezTo>
                  <a:pt x="63" y="67"/>
                  <a:pt x="63" y="67"/>
                  <a:pt x="63" y="67"/>
                </a:cubicBezTo>
                <a:cubicBezTo>
                  <a:pt x="63" y="67"/>
                  <a:pt x="64" y="68"/>
                  <a:pt x="64" y="68"/>
                </a:cubicBezTo>
                <a:cubicBezTo>
                  <a:pt x="64" y="99"/>
                  <a:pt x="64" y="99"/>
                  <a:pt x="64" y="99"/>
                </a:cubicBezTo>
                <a:cubicBezTo>
                  <a:pt x="64" y="99"/>
                  <a:pt x="63" y="100"/>
                  <a:pt x="63" y="100"/>
                </a:cubicBezTo>
                <a:cubicBezTo>
                  <a:pt x="43" y="100"/>
                  <a:pt x="43" y="100"/>
                  <a:pt x="43" y="100"/>
                </a:cubicBezTo>
                <a:cubicBezTo>
                  <a:pt x="43" y="100"/>
                  <a:pt x="42" y="100"/>
                  <a:pt x="42" y="100"/>
                </a:cubicBezTo>
                <a:close/>
                <a:moveTo>
                  <a:pt x="78" y="165"/>
                </a:moveTo>
                <a:cubicBezTo>
                  <a:pt x="64" y="165"/>
                  <a:pt x="53" y="154"/>
                  <a:pt x="53" y="140"/>
                </a:cubicBezTo>
                <a:cubicBezTo>
                  <a:pt x="53" y="126"/>
                  <a:pt x="64" y="115"/>
                  <a:pt x="78" y="115"/>
                </a:cubicBezTo>
                <a:cubicBezTo>
                  <a:pt x="92" y="115"/>
                  <a:pt x="103" y="126"/>
                  <a:pt x="103" y="140"/>
                </a:cubicBezTo>
                <a:cubicBezTo>
                  <a:pt x="103" y="154"/>
                  <a:pt x="92" y="165"/>
                  <a:pt x="78" y="165"/>
                </a:cubicBezTo>
                <a:close/>
                <a:moveTo>
                  <a:pt x="197" y="167"/>
                </a:moveTo>
                <a:cubicBezTo>
                  <a:pt x="190" y="167"/>
                  <a:pt x="183" y="160"/>
                  <a:pt x="183" y="153"/>
                </a:cubicBezTo>
                <a:cubicBezTo>
                  <a:pt x="183" y="145"/>
                  <a:pt x="190" y="139"/>
                  <a:pt x="197" y="139"/>
                </a:cubicBezTo>
                <a:cubicBezTo>
                  <a:pt x="205" y="139"/>
                  <a:pt x="211" y="145"/>
                  <a:pt x="211" y="153"/>
                </a:cubicBezTo>
                <a:cubicBezTo>
                  <a:pt x="211" y="160"/>
                  <a:pt x="205" y="167"/>
                  <a:pt x="197" y="167"/>
                </a:cubicBezTo>
                <a:close/>
                <a:moveTo>
                  <a:pt x="245" y="167"/>
                </a:moveTo>
                <a:cubicBezTo>
                  <a:pt x="237" y="167"/>
                  <a:pt x="231" y="160"/>
                  <a:pt x="231" y="153"/>
                </a:cubicBezTo>
                <a:cubicBezTo>
                  <a:pt x="231" y="145"/>
                  <a:pt x="237" y="139"/>
                  <a:pt x="245" y="139"/>
                </a:cubicBezTo>
                <a:cubicBezTo>
                  <a:pt x="252" y="139"/>
                  <a:pt x="259" y="145"/>
                  <a:pt x="259" y="153"/>
                </a:cubicBezTo>
                <a:cubicBezTo>
                  <a:pt x="259" y="160"/>
                  <a:pt x="252" y="167"/>
                  <a:pt x="245" y="16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endParaRPr lang="nb-NO"/>
          </a:p>
        </p:txBody>
      </p:sp>
    </p:spTree>
    <p:extLst>
      <p:ext uri="{BB962C8B-B14F-4D97-AF65-F5344CB8AC3E}">
        <p14:creationId xmlns:p14="http://schemas.microsoft.com/office/powerpoint/2010/main" val="364789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Interface: My operation</a:t>
            </a:r>
          </a:p>
        </p:txBody>
      </p:sp>
      <p:sp>
        <p:nvSpPr>
          <p:cNvPr id="3" name="Content Placeholder 2"/>
          <p:cNvSpPr>
            <a:spLocks noGrp="1"/>
          </p:cNvSpPr>
          <p:nvPr>
            <p:ph idx="1"/>
          </p:nvPr>
        </p:nvSpPr>
        <p:spPr>
          <a:xfrm>
            <a:off x="323528" y="1484785"/>
            <a:ext cx="8136904" cy="504055"/>
          </a:xfrm>
        </p:spPr>
        <p:txBody>
          <a:bodyPr>
            <a:noAutofit/>
          </a:bodyPr>
          <a:lstStyle/>
          <a:p>
            <a:pPr marL="0" indent="0">
              <a:buNone/>
            </a:pPr>
            <a:r>
              <a:rPr lang="en-GB" sz="1800" b="1" dirty="0"/>
              <a:t>User: machine owner with multiple machines (contractor)</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7</a:t>
            </a:fld>
            <a:endParaRPr lang="en-GB" dirty="0"/>
          </a:p>
        </p:txBody>
      </p:sp>
      <p:pic>
        <p:nvPicPr>
          <p:cNvPr id="7" name="Picture 6">
            <a:extLst>
              <a:ext uri="{FF2B5EF4-FFF2-40B4-BE49-F238E27FC236}">
                <a16:creationId xmlns:a16="http://schemas.microsoft.com/office/drawing/2014/main" id="{C588E4A6-9F2C-0141-A141-CCDF51EBA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564" y="323844"/>
            <a:ext cx="984820" cy="872908"/>
          </a:xfrm>
          <a:prstGeom prst="rect">
            <a:avLst/>
          </a:prstGeom>
        </p:spPr>
      </p:pic>
      <p:sp>
        <p:nvSpPr>
          <p:cNvPr id="10" name="Content Placeholder 2">
            <a:extLst>
              <a:ext uri="{FF2B5EF4-FFF2-40B4-BE49-F238E27FC236}">
                <a16:creationId xmlns:a16="http://schemas.microsoft.com/office/drawing/2014/main" id="{78BD6F71-5EB3-0440-B294-80601000C85E}"/>
              </a:ext>
            </a:extLst>
          </p:cNvPr>
          <p:cNvSpPr txBox="1">
            <a:spLocks/>
          </p:cNvSpPr>
          <p:nvPr/>
        </p:nvSpPr>
        <p:spPr>
          <a:xfrm>
            <a:off x="5349646" y="2121731"/>
            <a:ext cx="3387836" cy="1958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GB" sz="1800" dirty="0"/>
              <a:t>Get data to invoice your clients.</a:t>
            </a:r>
          </a:p>
          <a:p>
            <a:pPr algn="just">
              <a:buFont typeface="Wingdings" panose="05000000000000000000" pitchFamily="2" charset="2"/>
              <a:buChar char="Ø"/>
            </a:pPr>
            <a:r>
              <a:rPr lang="en-GB" sz="1800" dirty="0"/>
              <a:t>How much was produced in this stand?</a:t>
            </a:r>
          </a:p>
          <a:p>
            <a:pPr algn="just">
              <a:buFont typeface="Wingdings" panose="05000000000000000000" pitchFamily="2" charset="2"/>
              <a:buChar char="Ø"/>
            </a:pPr>
            <a:r>
              <a:rPr lang="en-GB" sz="1800" dirty="0"/>
              <a:t>Standardised format for different machine brands.</a:t>
            </a:r>
          </a:p>
        </p:txBody>
      </p:sp>
      <p:sp>
        <p:nvSpPr>
          <p:cNvPr id="11" name="Content Placeholder 2">
            <a:extLst>
              <a:ext uri="{FF2B5EF4-FFF2-40B4-BE49-F238E27FC236}">
                <a16:creationId xmlns:a16="http://schemas.microsoft.com/office/drawing/2014/main" id="{F6E437A2-7CC6-614A-814F-CF1FB0F4CB21}"/>
              </a:ext>
            </a:extLst>
          </p:cNvPr>
          <p:cNvSpPr txBox="1">
            <a:spLocks/>
          </p:cNvSpPr>
          <p:nvPr/>
        </p:nvSpPr>
        <p:spPr>
          <a:xfrm>
            <a:off x="323528" y="2094470"/>
            <a:ext cx="4968552" cy="210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t>Information on a </a:t>
            </a:r>
            <a:r>
              <a:rPr lang="en-GB" sz="1800" b="1" u="sng" dirty="0"/>
              <a:t>single stand</a:t>
            </a:r>
            <a:r>
              <a:rPr lang="en-GB" sz="1800" dirty="0"/>
              <a:t>: </a:t>
            </a:r>
          </a:p>
          <a:p>
            <a:pPr algn="just"/>
            <a:r>
              <a:rPr lang="en-GB" sz="1800" dirty="0"/>
              <a:t>Object summary (assortments distribution per species)</a:t>
            </a:r>
          </a:p>
          <a:p>
            <a:pPr algn="just"/>
            <a:r>
              <a:rPr lang="en-GB" sz="1800" dirty="0"/>
              <a:t>Forwarder production (loads per day)</a:t>
            </a:r>
          </a:p>
          <a:p>
            <a:pPr algn="just"/>
            <a:r>
              <a:rPr lang="en-GB" sz="1800" dirty="0"/>
              <a:t>Object summary map (geographic distribution)</a:t>
            </a:r>
          </a:p>
        </p:txBody>
      </p:sp>
      <p:pic>
        <p:nvPicPr>
          <p:cNvPr id="13" name="Picture 12">
            <a:extLst>
              <a:ext uri="{FF2B5EF4-FFF2-40B4-BE49-F238E27FC236}">
                <a16:creationId xmlns:a16="http://schemas.microsoft.com/office/drawing/2014/main" id="{EA92D839-0EF0-B048-9266-BC4856CAD6EF}"/>
              </a:ext>
            </a:extLst>
          </p:cNvPr>
          <p:cNvPicPr>
            <a:picLocks noChangeAspect="1"/>
          </p:cNvPicPr>
          <p:nvPr/>
        </p:nvPicPr>
        <p:blipFill>
          <a:blip r:embed="rId3"/>
          <a:stretch>
            <a:fillRect/>
          </a:stretch>
        </p:blipFill>
        <p:spPr>
          <a:xfrm>
            <a:off x="1626639" y="4060681"/>
            <a:ext cx="5098633" cy="2278718"/>
          </a:xfrm>
          <a:prstGeom prst="rect">
            <a:avLst/>
          </a:prstGeom>
        </p:spPr>
      </p:pic>
    </p:spTree>
    <p:extLst>
      <p:ext uri="{BB962C8B-B14F-4D97-AF65-F5344CB8AC3E}">
        <p14:creationId xmlns:p14="http://schemas.microsoft.com/office/powerpoint/2010/main" val="79484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5"/>
            <a:ext cx="3456384" cy="360039"/>
          </a:xfrm>
        </p:spPr>
        <p:txBody>
          <a:bodyPr>
            <a:noAutofit/>
          </a:bodyPr>
          <a:lstStyle/>
          <a:p>
            <a:pPr marL="0" indent="0">
              <a:buNone/>
            </a:pPr>
            <a:r>
              <a:rPr lang="en-GB" sz="1800" b="1" dirty="0"/>
              <a:t>User</a:t>
            </a:r>
            <a:r>
              <a:rPr lang="en-GB" sz="1800" dirty="0"/>
              <a:t>: </a:t>
            </a:r>
            <a:r>
              <a:rPr lang="en-GB" sz="1800" b="1" dirty="0"/>
              <a:t>forest manager or owner</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8</a:t>
            </a:fld>
            <a:endParaRPr lang="en-GB" dirty="0"/>
          </a:p>
        </p:txBody>
      </p:sp>
      <p:sp>
        <p:nvSpPr>
          <p:cNvPr id="10" name="Content Placeholder 2">
            <a:extLst>
              <a:ext uri="{FF2B5EF4-FFF2-40B4-BE49-F238E27FC236}">
                <a16:creationId xmlns:a16="http://schemas.microsoft.com/office/drawing/2014/main" id="{78BD6F71-5EB3-0440-B294-80601000C85E}"/>
              </a:ext>
            </a:extLst>
          </p:cNvPr>
          <p:cNvSpPr txBox="1">
            <a:spLocks/>
          </p:cNvSpPr>
          <p:nvPr/>
        </p:nvSpPr>
        <p:spPr>
          <a:xfrm>
            <a:off x="5004048" y="2152748"/>
            <a:ext cx="3387836" cy="235962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1800" dirty="0"/>
              <a:t>Maps and summaries of volumes, species distributions and assortments.</a:t>
            </a:r>
          </a:p>
          <a:p>
            <a:pPr>
              <a:buFont typeface="Wingdings" panose="05000000000000000000" pitchFamily="2" charset="2"/>
              <a:buChar char="Ø"/>
            </a:pPr>
            <a:r>
              <a:rPr lang="en-GB" sz="1800" dirty="0"/>
              <a:t>Where have the machines been?</a:t>
            </a:r>
          </a:p>
          <a:p>
            <a:pPr>
              <a:buFont typeface="Wingdings" panose="05000000000000000000" pitchFamily="2" charset="2"/>
              <a:buChar char="Ø"/>
            </a:pPr>
            <a:r>
              <a:rPr lang="en-GB" sz="1800" dirty="0"/>
              <a:t>How much was produced in this stand (forest)?</a:t>
            </a:r>
          </a:p>
        </p:txBody>
      </p:sp>
      <p:sp>
        <p:nvSpPr>
          <p:cNvPr id="11" name="Content Placeholder 2">
            <a:extLst>
              <a:ext uri="{FF2B5EF4-FFF2-40B4-BE49-F238E27FC236}">
                <a16:creationId xmlns:a16="http://schemas.microsoft.com/office/drawing/2014/main" id="{F6E437A2-7CC6-614A-814F-CF1FB0F4CB21}"/>
              </a:ext>
            </a:extLst>
          </p:cNvPr>
          <p:cNvSpPr txBox="1">
            <a:spLocks/>
          </p:cNvSpPr>
          <p:nvPr/>
        </p:nvSpPr>
        <p:spPr>
          <a:xfrm>
            <a:off x="323528" y="2100634"/>
            <a:ext cx="4596060" cy="231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t>Information on a </a:t>
            </a:r>
            <a:r>
              <a:rPr lang="en-GB" sz="1800" b="1" u="sng" dirty="0"/>
              <a:t>single stand (or forest)</a:t>
            </a:r>
            <a:endParaRPr lang="en-GB" sz="1800" dirty="0"/>
          </a:p>
          <a:p>
            <a:pPr algn="just"/>
            <a:r>
              <a:rPr lang="en-GB" sz="1800" dirty="0"/>
              <a:t>Assortments distribution for each tree species</a:t>
            </a:r>
          </a:p>
          <a:p>
            <a:pPr algn="just"/>
            <a:r>
              <a:rPr lang="en-GB" sz="1800" dirty="0"/>
              <a:t>Object summary map (geographic distribution and localization)</a:t>
            </a:r>
          </a:p>
          <a:p>
            <a:pPr algn="just"/>
            <a:r>
              <a:rPr lang="en-GB" sz="1800" dirty="0"/>
              <a:t>Stem map</a:t>
            </a:r>
          </a:p>
        </p:txBody>
      </p:sp>
      <p:sp>
        <p:nvSpPr>
          <p:cNvPr id="8" name="Title 7">
            <a:extLst>
              <a:ext uri="{FF2B5EF4-FFF2-40B4-BE49-F238E27FC236}">
                <a16:creationId xmlns:a16="http://schemas.microsoft.com/office/drawing/2014/main" id="{92FFCE73-5634-9A40-A49C-6EE802A298FE}"/>
              </a:ext>
            </a:extLst>
          </p:cNvPr>
          <p:cNvSpPr>
            <a:spLocks noGrp="1"/>
          </p:cNvSpPr>
          <p:nvPr>
            <p:ph type="title"/>
          </p:nvPr>
        </p:nvSpPr>
        <p:spPr/>
        <p:txBody>
          <a:bodyPr/>
          <a:lstStyle/>
          <a:p>
            <a:endParaRPr lang="en-GB" dirty="0"/>
          </a:p>
        </p:txBody>
      </p:sp>
      <p:sp>
        <p:nvSpPr>
          <p:cNvPr id="12" name="Title 1">
            <a:extLst>
              <a:ext uri="{FF2B5EF4-FFF2-40B4-BE49-F238E27FC236}">
                <a16:creationId xmlns:a16="http://schemas.microsoft.com/office/drawing/2014/main" id="{BED4B449-EC5D-224C-AB4A-A1867D800B0B}"/>
              </a:ext>
            </a:extLst>
          </p:cNvPr>
          <p:cNvSpPr txBox="1">
            <a:spLocks/>
          </p:cNvSpPr>
          <p:nvPr/>
        </p:nvSpPr>
        <p:spPr>
          <a:xfrm>
            <a:off x="0" y="208894"/>
            <a:ext cx="8316416" cy="1143000"/>
          </a:xfrm>
          <a:prstGeom prst="round2DiagRect">
            <a:avLst/>
          </a:prstGeom>
          <a:gradFill flip="none" rotWithShape="1">
            <a:gsLst>
              <a:gs pos="0">
                <a:srgbClr val="313C19"/>
              </a:gs>
              <a:gs pos="100000">
                <a:srgbClr val="77933C"/>
              </a:gs>
            </a:gsLst>
            <a:lin ang="2700000" scaled="1"/>
            <a:tileRect/>
          </a:gradFill>
        </p:spPr>
        <p:txBody>
          <a:bodyPr lIns="504000" anchor="ctr"/>
          <a:lstStyle>
            <a:lvl1pPr algn="l" defTabSz="914400" rtl="0" eaLnBrk="1" latinLnBrk="0" hangingPunct="1">
              <a:spcBef>
                <a:spcPct val="0"/>
              </a:spcBef>
              <a:buNone/>
              <a:defRPr sz="3600" b="1" kern="1200">
                <a:solidFill>
                  <a:schemeClr val="bg1"/>
                </a:solidFill>
                <a:latin typeface="Segoe UI" panose="020B0502040204020203" pitchFamily="34" charset="0"/>
                <a:ea typeface="+mj-ea"/>
                <a:cs typeface="Segoe UI" panose="020B0502040204020203" pitchFamily="34" charset="0"/>
              </a:defRPr>
            </a:lvl1pPr>
          </a:lstStyle>
          <a:p>
            <a:r>
              <a:rPr lang="en-GB"/>
              <a:t>Interface: My stand (my forest)</a:t>
            </a:r>
            <a:endParaRPr lang="en-GB" dirty="0"/>
          </a:p>
        </p:txBody>
      </p:sp>
      <p:pic>
        <p:nvPicPr>
          <p:cNvPr id="14" name="Picture 13">
            <a:extLst>
              <a:ext uri="{FF2B5EF4-FFF2-40B4-BE49-F238E27FC236}">
                <a16:creationId xmlns:a16="http://schemas.microsoft.com/office/drawing/2014/main" id="{7CF0BE65-0267-034D-B5B3-342A9759D743}"/>
              </a:ext>
            </a:extLst>
          </p:cNvPr>
          <p:cNvPicPr>
            <a:picLocks noChangeAspect="1"/>
          </p:cNvPicPr>
          <p:nvPr/>
        </p:nvPicPr>
        <p:blipFill rotWithShape="1">
          <a:blip r:embed="rId2">
            <a:extLst>
              <a:ext uri="{28A0092B-C50C-407E-A947-70E740481C1C}">
                <a14:useLocalDpi xmlns:a14="http://schemas.microsoft.com/office/drawing/2010/main" val="0"/>
              </a:ext>
            </a:extLst>
          </a:blip>
          <a:srcRect l="54545" t="5000" b="43182"/>
          <a:stretch/>
        </p:blipFill>
        <p:spPr>
          <a:xfrm>
            <a:off x="7164288" y="246246"/>
            <a:ext cx="792088" cy="950506"/>
          </a:xfrm>
          <a:prstGeom prst="rect">
            <a:avLst/>
          </a:prstGeom>
        </p:spPr>
      </p:pic>
      <p:pic>
        <p:nvPicPr>
          <p:cNvPr id="15" name="Picture 14">
            <a:extLst>
              <a:ext uri="{FF2B5EF4-FFF2-40B4-BE49-F238E27FC236}">
                <a16:creationId xmlns:a16="http://schemas.microsoft.com/office/drawing/2014/main" id="{D76D80D3-B683-8248-9517-CC7DA6D1CB7A}"/>
              </a:ext>
            </a:extLst>
          </p:cNvPr>
          <p:cNvPicPr>
            <a:picLocks noChangeAspect="1"/>
          </p:cNvPicPr>
          <p:nvPr/>
        </p:nvPicPr>
        <p:blipFill>
          <a:blip r:embed="rId3"/>
          <a:stretch>
            <a:fillRect/>
          </a:stretch>
        </p:blipFill>
        <p:spPr>
          <a:xfrm>
            <a:off x="1598355" y="4365104"/>
            <a:ext cx="5155202" cy="1940965"/>
          </a:xfrm>
          <a:prstGeom prst="rect">
            <a:avLst/>
          </a:prstGeom>
        </p:spPr>
      </p:pic>
    </p:spTree>
    <p:extLst>
      <p:ext uri="{BB962C8B-B14F-4D97-AF65-F5344CB8AC3E}">
        <p14:creationId xmlns:p14="http://schemas.microsoft.com/office/powerpoint/2010/main" val="12814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files &amp; access</a:t>
            </a:r>
          </a:p>
        </p:txBody>
      </p:sp>
      <p:sp>
        <p:nvSpPr>
          <p:cNvPr id="3" name="Content Placeholder 2"/>
          <p:cNvSpPr>
            <a:spLocks noGrp="1"/>
          </p:cNvSpPr>
          <p:nvPr>
            <p:ph idx="1"/>
          </p:nvPr>
        </p:nvSpPr>
        <p:spPr/>
        <p:txBody>
          <a:bodyPr>
            <a:normAutofit/>
          </a:bodyPr>
          <a:lstStyle/>
          <a:p>
            <a:pPr>
              <a:lnSpc>
                <a:spcPct val="120000"/>
              </a:lnSpc>
            </a:pPr>
            <a:r>
              <a:rPr lang="en-GB" dirty="0"/>
              <a:t>User: available to all users</a:t>
            </a:r>
          </a:p>
          <a:p>
            <a:pPr>
              <a:lnSpc>
                <a:spcPct val="120000"/>
              </a:lnSpc>
            </a:pPr>
            <a:r>
              <a:rPr lang="en-GB" dirty="0"/>
              <a:t>Setup access email and access to data</a:t>
            </a:r>
          </a:p>
          <a:p>
            <a:pPr>
              <a:lnSpc>
                <a:spcPct val="120000"/>
              </a:lnSpc>
            </a:pPr>
            <a:r>
              <a:rPr lang="en-GB" dirty="0"/>
              <a:t>For administration and downloading: raw data and processed data</a:t>
            </a:r>
          </a:p>
          <a:p>
            <a:pPr>
              <a:lnSpc>
                <a:spcPct val="120000"/>
              </a:lnSpc>
            </a:pPr>
            <a:r>
              <a:rPr lang="en-GB" dirty="0"/>
              <a:t>Add information to a stand: operation type, terrain info, stand polygon</a:t>
            </a:r>
          </a:p>
          <a:p>
            <a:pPr>
              <a:lnSpc>
                <a:spcPct val="120000"/>
              </a:lnSpc>
            </a:pPr>
            <a:r>
              <a:rPr lang="en-GB" dirty="0"/>
              <a:t>Upload machine files</a:t>
            </a:r>
          </a:p>
          <a:p>
            <a:pPr>
              <a:lnSpc>
                <a:spcPct val="120000"/>
              </a:lnSpc>
            </a:pPr>
            <a:r>
              <a:rPr lang="en-GB" dirty="0"/>
              <a:t>Download files</a:t>
            </a:r>
          </a:p>
        </p:txBody>
      </p:sp>
      <p:sp>
        <p:nvSpPr>
          <p:cNvPr id="4" name="Footer Placeholder 3"/>
          <p:cNvSpPr>
            <a:spLocks noGrp="1"/>
          </p:cNvSpPr>
          <p:nvPr>
            <p:ph type="ftr" sz="quarter" idx="11"/>
          </p:nvPr>
        </p:nvSpPr>
        <p:spPr/>
        <p:txBody>
          <a:bodyPr/>
          <a:lstStyle/>
          <a:p>
            <a:r>
              <a:rPr lang="en-GB" dirty="0"/>
              <a:t>www.tech4effect.eu</a:t>
            </a:r>
          </a:p>
        </p:txBody>
      </p:sp>
      <p:sp>
        <p:nvSpPr>
          <p:cNvPr id="5" name="Slide Number Placeholder 4"/>
          <p:cNvSpPr>
            <a:spLocks noGrp="1"/>
          </p:cNvSpPr>
          <p:nvPr>
            <p:ph type="sldNum" sz="quarter" idx="12"/>
          </p:nvPr>
        </p:nvSpPr>
        <p:spPr/>
        <p:txBody>
          <a:bodyPr/>
          <a:lstStyle/>
          <a:p>
            <a:fld id="{C9A98F10-CD57-4133-9FEE-AC8991C5221C}" type="slidenum">
              <a:rPr lang="en-GB" smtClean="0"/>
              <a:pPr/>
              <a:t>9</a:t>
            </a:fld>
            <a:endParaRPr lang="en-GB" dirty="0"/>
          </a:p>
        </p:txBody>
      </p:sp>
      <p:pic>
        <p:nvPicPr>
          <p:cNvPr id="12" name="Picture 11">
            <a:extLst>
              <a:ext uri="{FF2B5EF4-FFF2-40B4-BE49-F238E27FC236}">
                <a16:creationId xmlns:a16="http://schemas.microsoft.com/office/drawing/2014/main" id="{D964267A-D6FD-4242-B2EC-B3A3F0B50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17577"/>
            <a:ext cx="844178" cy="725634"/>
          </a:xfrm>
          <a:prstGeom prst="rect">
            <a:avLst/>
          </a:prstGeom>
        </p:spPr>
      </p:pic>
    </p:spTree>
    <p:extLst>
      <p:ext uri="{BB962C8B-B14F-4D97-AF65-F5344CB8AC3E}">
        <p14:creationId xmlns:p14="http://schemas.microsoft.com/office/powerpoint/2010/main" val="659441988"/>
      </p:ext>
    </p:extLst>
  </p:cSld>
  <p:clrMapOvr>
    <a:masterClrMapping/>
  </p:clrMapOvr>
</p:sld>
</file>

<file path=ppt/theme/theme1.xml><?xml version="1.0" encoding="utf-8"?>
<a:theme xmlns:a="http://schemas.openxmlformats.org/drawingml/2006/main" name="Office Theme">
  <a:themeElements>
    <a:clrScheme name="TECH4EFFECT">
      <a:dk1>
        <a:sysClr val="windowText" lastClr="000000"/>
      </a:dk1>
      <a:lt1>
        <a:sysClr val="window" lastClr="FFFFFF"/>
      </a:lt1>
      <a:dk2>
        <a:srgbClr val="77933C"/>
      </a:dk2>
      <a:lt2>
        <a:srgbClr val="C3D69B"/>
      </a:lt2>
      <a:accent1>
        <a:srgbClr val="77933C"/>
      </a:accent1>
      <a:accent2>
        <a:srgbClr val="313C19"/>
      </a:accent2>
      <a:accent3>
        <a:srgbClr val="C3D69B"/>
      </a:accent3>
      <a:accent4>
        <a:srgbClr val="808080"/>
      </a:accent4>
      <a:accent5>
        <a:srgbClr val="E1E1E1"/>
      </a:accent5>
      <a:accent6>
        <a:srgbClr val="9BBB59"/>
      </a:accent6>
      <a:hlink>
        <a:srgbClr val="77933C"/>
      </a:hlink>
      <a:folHlink>
        <a:srgbClr val="77933C"/>
      </a:folHlink>
    </a:clrScheme>
    <a:fontScheme name="TECH4EFFEC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Segoe UI" panose="020B0502040204020203" pitchFamily="34" charset="0"/>
            <a:cs typeface="Segoe UI" panose="020B0502040204020203"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Bildschirmpräsentation (4:3)</PresentationFormat>
  <Paragraphs>131</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Segoe UI</vt:lpstr>
      <vt:lpstr>system-ui</vt:lpstr>
      <vt:lpstr>Wingdings</vt:lpstr>
      <vt:lpstr>Office Theme</vt:lpstr>
      <vt:lpstr>TECH4EFFECT – KNOWLEDGE AND TECHNOLOGIES FOR EFFECTIVE WOOD PROCUREMENT  SILVISMART The forestry efficiency portal</vt:lpstr>
      <vt:lpstr>What is SILVISMART?</vt:lpstr>
      <vt:lpstr>SILVISMART services: From machine-captured data to business intelligence</vt:lpstr>
      <vt:lpstr>Data privacy and safety</vt:lpstr>
      <vt:lpstr>Who is it for and why use SILVISMART?</vt:lpstr>
      <vt:lpstr>PowerPoint-Präsentation</vt:lpstr>
      <vt:lpstr>Interface: My operation</vt:lpstr>
      <vt:lpstr>PowerPoint-Präsentation</vt:lpstr>
      <vt:lpstr>My files &amp; access</vt:lpstr>
      <vt:lpstr>Data transfer</vt:lpstr>
      <vt:lpstr>You can participate in SILVISMART!</vt:lpstr>
      <vt:lpstr>Consortium</vt:lpstr>
      <vt:lpstr>Acknowledgements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Fichtenbauer</dc:creator>
  <cp:lastModifiedBy>Natascha Miljkovic</cp:lastModifiedBy>
  <cp:revision>247</cp:revision>
  <dcterms:created xsi:type="dcterms:W3CDTF">2017-02-20T15:16:35Z</dcterms:created>
  <dcterms:modified xsi:type="dcterms:W3CDTF">2020-02-13T09:17:42Z</dcterms:modified>
</cp:coreProperties>
</file>