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6" r:id="rId2"/>
    <p:sldId id="283" r:id="rId3"/>
    <p:sldId id="282" r:id="rId4"/>
    <p:sldId id="299" r:id="rId5"/>
    <p:sldId id="281" r:id="rId6"/>
    <p:sldId id="287" r:id="rId7"/>
    <p:sldId id="294" r:id="rId8"/>
    <p:sldId id="303" r:id="rId9"/>
    <p:sldId id="285" r:id="rId10"/>
    <p:sldId id="300" r:id="rId11"/>
    <p:sldId id="302" r:id="rId12"/>
    <p:sldId id="284" r:id="rId13"/>
    <p:sldId id="276" r:id="rId14"/>
    <p:sldId id="259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Astrup" initials="RA" lastIdx="9" clrIdx="0">
    <p:extLst/>
  </p:cmAuthor>
  <p:cmAuthor id="2" name="Natascha Miljkovic" initials="NM" lastIdx="6" clrIdx="1">
    <p:extLst/>
  </p:cmAuthor>
  <p:cmAuthor id="3" name="Karsten Raae" initials="K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C19"/>
    <a:srgbClr val="77933C"/>
    <a:srgbClr val="B7CE88"/>
    <a:srgbClr val="C3D69B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3784" autoAdjust="0"/>
  </p:normalViewPr>
  <p:slideViewPr>
    <p:cSldViewPr>
      <p:cViewPr>
        <p:scale>
          <a:sx n="93" d="100"/>
          <a:sy n="93" d="100"/>
        </p:scale>
        <p:origin x="-470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Fordeling af arbejdstiden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AF-0044-9488-EAAD070CA0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AF-0044-9488-EAAD070CA0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AF-0044-9488-EAAD070CA0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AF-0044-9488-EAAD070CA0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AF-0044-9488-EAAD070CA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Sheet1!$B$25:$B$29</c:f>
              <c:strCache>
                <c:ptCount val="5"/>
                <c:pt idx="0">
                  <c:v>Transport</c:v>
                </c:pt>
                <c:pt idx="1">
                  <c:v>Harvesting </c:v>
                </c:pt>
                <c:pt idx="2">
                  <c:v>Moving </c:v>
                </c:pt>
                <c:pt idx="3">
                  <c:v>Delay</c:v>
                </c:pt>
                <c:pt idx="4">
                  <c:v>Service &amp; Repair</c:v>
                </c:pt>
              </c:strCache>
            </c:strRef>
          </c:cat>
          <c:val>
            <c:numRef>
              <c:f>Sheet1!$C$25:$C$29</c:f>
              <c:numCache>
                <c:formatCode>0.00%</c:formatCode>
                <c:ptCount val="5"/>
                <c:pt idx="0">
                  <c:v>0.06</c:v>
                </c:pt>
                <c:pt idx="1">
                  <c:v>0.72</c:v>
                </c:pt>
                <c:pt idx="2">
                  <c:v>0.09</c:v>
                </c:pt>
                <c:pt idx="3">
                  <c:v>0.05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0AF-0044-9488-EAAD070CA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0.69329</cdr:x>
      <cdr:y>0.19998</cdr:y>
    </cdr:from>
    <cdr:to>
      <cdr:x>1</cdr:x>
      <cdr:y>0.76649</cdr:y>
    </cdr:to>
    <cdr:sp macro="" textlink="">
      <cdr:nvSpPr>
        <cdr:cNvPr id="2" name="Tekstfelt 1">
          <a:extLst xmlns:a="http://schemas.openxmlformats.org/drawingml/2006/main">
            <a:ext uri="{FF2B5EF4-FFF2-40B4-BE49-F238E27FC236}">
              <a16:creationId xmlns:a16="http://schemas.microsoft.com/office/drawing/2014/main" xmlns="" id="{1444A2A0-BCCF-49B8-A539-C129E4CE9B69}"/>
            </a:ext>
          </a:extLst>
        </cdr:cNvPr>
        <cdr:cNvSpPr txBox="1"/>
      </cdr:nvSpPr>
      <cdr:spPr>
        <a:xfrm xmlns:a="http://schemas.openxmlformats.org/drawingml/2006/main">
          <a:off x="3486796" y="548680"/>
          <a:ext cx="1542580" cy="15542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da-DK" sz="1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Kørsel</a:t>
          </a:r>
        </a:p>
        <a:p xmlns:a="http://schemas.openxmlformats.org/drawingml/2006/main">
          <a:r>
            <a:rPr lang="da-DK" sz="1400" b="1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Skovning</a:t>
          </a:r>
        </a:p>
        <a:p xmlns:a="http://schemas.openxmlformats.org/drawingml/2006/main">
          <a:r>
            <a:rPr lang="da-DK" sz="14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Flytning</a:t>
          </a:r>
        </a:p>
        <a:p xmlns:a="http://schemas.openxmlformats.org/drawingml/2006/main">
          <a:r>
            <a:rPr lang="da-DK" sz="1400" b="1" dirty="0">
              <a:solidFill>
                <a:schemeClr val="accent4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Forsinkelse</a:t>
          </a:r>
        </a:p>
        <a:p xmlns:a="http://schemas.openxmlformats.org/drawingml/2006/main">
          <a:r>
            <a:rPr lang="da-DK" sz="1400" b="1" dirty="0">
              <a:solidFill>
                <a:schemeClr val="accent2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Service og </a:t>
          </a:r>
        </a:p>
        <a:p xmlns:a="http://schemas.openxmlformats.org/drawingml/2006/main">
          <a:r>
            <a:rPr lang="da-DK" sz="1400" b="1" dirty="0">
              <a:solidFill>
                <a:schemeClr val="accent2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reparationer</a:t>
          </a:r>
        </a:p>
        <a:p xmlns:a="http://schemas.openxmlformats.org/drawingml/2006/main">
          <a:endParaRPr lang="da-DK" sz="1100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2F2D5-3489-4432-A24E-E51AA1423157}" type="datetimeFigureOut">
              <a:rPr lang="en-GB" smtClean="0"/>
              <a:pPr/>
              <a:t>23/01/2020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423DE-957C-4574-84F0-C20FD95057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80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2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91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31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084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875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47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85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40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3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3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2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0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09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3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85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79440"/>
            <a:ext cx="5504656" cy="1489720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rgbClr val="8080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Name of presenter, Organisation, Date, Meeting </a:t>
            </a:r>
            <a:r>
              <a:rPr lang="en-GB" noProof="0" dirty="0" err="1"/>
              <a:t>etc</a:t>
            </a:r>
            <a:endParaRPr lang="en-GB" noProof="0" dirty="0"/>
          </a:p>
        </p:txBody>
      </p:sp>
      <p:pic>
        <p:nvPicPr>
          <p:cNvPr id="12290" name="Picture 2" descr="bic-6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55" y="6358880"/>
            <a:ext cx="1610172" cy="3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C+tex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379418"/>
            <a:ext cx="1440160" cy="3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395536" y="6265502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project has received funding from the Bio Based Industries Joint Undertaking under the European Union’s Horizon 2020 research and innovation programme under grant agreement No 720757.</a:t>
            </a:r>
          </a:p>
          <a:p>
            <a:endParaRPr lang="en-GB" sz="900" dirty="0">
              <a:solidFill>
                <a:srgbClr val="779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1713" y="3544981"/>
            <a:ext cx="1945456" cy="13325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Partner logo (optional)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7308304" cy="2644042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052" name="Picture 4" descr="Z:\RTD_Services\_Project Partcipation_H2020_BBI\_TECH4EFFECT\1_D&amp;E WP\_Task1-D&amp;E Strategy and Management\CI CD logos\project logo\Tech4Effect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74" y="4869160"/>
            <a:ext cx="3223307" cy="15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Daniela Fichtenbauer\AppData\Local\Microsoft\Windows\INetCache\Content.Outlook\RH3E4AZQ\T4E Strichpunkt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755"/>
            <a:ext cx="6552727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aniela Fichtenbauer\AppData\Local\Microsoft\Windows\INetCache\Content.Outlook\RH3E4AZQ\T4E Strichpunkt.jp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7481" y="2653599"/>
            <a:ext cx="496146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E67C43-465A-AE42-AD10-39CBBE2C0D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57" y="6186881"/>
            <a:ext cx="674359" cy="6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24847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381328"/>
            <a:ext cx="3960440" cy="476672"/>
          </a:xfrm>
        </p:spPr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401221"/>
            <a:ext cx="432048" cy="456779"/>
          </a:xfrm>
        </p:spPr>
        <p:txBody>
          <a:bodyPr/>
          <a:lstStyle/>
          <a:p>
            <a:fld id="{C9A98F10-CD57-4133-9FEE-AC8991C5221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4" descr="Z:\RTD_Services\_Project Partcipation_H2020_BBI\_TECH4EFFECT\1_D&amp;E WP\_Task1-D&amp;E Strategy and Management\CI CD logos\project logo\Tech4Effect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79" y="5708073"/>
            <a:ext cx="1751293" cy="8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Daniela Fichtenbauer\AppData\Local\Microsoft\Windows\INetCache\Content.Outlook\RH3E4AZQ\T4E Strichpunkt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7440" y="3013639"/>
            <a:ext cx="5681550" cy="4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Daniela Fichtenbauer\AppData\Local\Microsoft\Windows\INetCache\Content.Outlook\RH3E4AZQ\T4E Strichpunkt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3" y="6381328"/>
            <a:ext cx="731043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0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Daniela Fichtenbauer\AppData\Local\Microsoft\Windows\INetCache\Content.Outlook\RH3E4AZQ\T4E Strichpunkt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7440" y="3013639"/>
            <a:ext cx="5681550" cy="4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84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075240" cy="456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608" y="6309320"/>
            <a:ext cx="6408712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www.tech4effect.eu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09320"/>
            <a:ext cx="5144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A98F10-CD57-4133-9FEE-AC8991C522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71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77933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://www.tech4effect.eu/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8.png"/><Relationship Id="rId4" Type="http://schemas.openxmlformats.org/officeDocument/2006/relationships/hyperlink" Target="http://www.silvismart.eu/" TargetMode="External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Skovdyrkerne og Københavns Universitet møde med personale fra Skovdyrkerne Øer, den 6. februar 2020 i Vissenbjerg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5F1F428F-3C6B-1843-9348-C589589146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13937" r="9282" b="16301"/>
          <a:stretch/>
        </p:blipFill>
        <p:spPr>
          <a:xfrm>
            <a:off x="395536" y="4995462"/>
            <a:ext cx="2448272" cy="116984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TECH4EFFECT – KNOWLEDGE AND TECHNOLOGIES FOR EFFECTIVE WOOD PROCUREMENT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3700" dirty="0"/>
              <a:t>SILVISMART</a:t>
            </a:r>
            <a:br>
              <a:rPr lang="en-GB" sz="3700" dirty="0"/>
            </a:br>
            <a:r>
              <a:rPr lang="en-GB" sz="3700" dirty="0"/>
              <a:t>The forestry efficiency portal</a:t>
            </a:r>
          </a:p>
        </p:txBody>
      </p:sp>
    </p:spTree>
    <p:extLst>
      <p:ext uri="{BB962C8B-B14F-4D97-AF65-F5344CB8AC3E}">
        <p14:creationId xmlns:p14="http://schemas.microsoft.com/office/powerpoint/2010/main" val="243397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F52C9-DB25-45B7-A237-20577FE1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Dataoverførsel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C0AD43-487B-467A-9E92-543D3EE7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84" y="1351894"/>
            <a:ext cx="4478831" cy="504932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da-DK" dirty="0"/>
              <a:t>Maskinindsamlede data som </a:t>
            </a:r>
            <a:r>
              <a:rPr lang="da-DK" dirty="0" err="1"/>
              <a:t>StanForD</a:t>
            </a:r>
            <a:r>
              <a:rPr lang="da-DK" dirty="0"/>
              <a:t> filer</a:t>
            </a:r>
          </a:p>
          <a:p>
            <a:pPr algn="just">
              <a:lnSpc>
                <a:spcPct val="120000"/>
              </a:lnSpc>
            </a:pPr>
            <a:r>
              <a:rPr lang="da-DK" dirty="0"/>
              <a:t>Forbind en lille boks til maskinens computer og installer en app på din smartphone til automatisk dataoverførsel</a:t>
            </a:r>
          </a:p>
          <a:p>
            <a:pPr algn="just">
              <a:lnSpc>
                <a:spcPct val="120000"/>
              </a:lnSpc>
            </a:pPr>
            <a:r>
              <a:rPr lang="da-DK" dirty="0"/>
              <a:t>Send datafiler manuelt via e-mail</a:t>
            </a:r>
          </a:p>
          <a:p>
            <a:pPr algn="just">
              <a:lnSpc>
                <a:spcPct val="120000"/>
              </a:lnSpc>
            </a:pPr>
            <a:r>
              <a:rPr lang="da-DK" dirty="0"/>
              <a:t>Brug det eksisterende flåde-management system til at sende </a:t>
            </a:r>
            <a:r>
              <a:rPr lang="da-DK" dirty="0" err="1"/>
              <a:t>StandForD</a:t>
            </a:r>
            <a:r>
              <a:rPr lang="da-DK" dirty="0"/>
              <a:t> filer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da-DK" dirty="0"/>
              <a:t>Data lagres i den centrale SILVISMART database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18B7F0-E360-471B-AD84-EF4A84A4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www.tech4effect.eu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8E75DF-CD2D-4A81-AD0E-8C777771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E45BA8-DF31-4E42-907F-FFCFB62EF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936104" cy="936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76977E-8052-3A42-9132-91821220A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48" y="1207878"/>
            <a:ext cx="1847160" cy="1382804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xmlns="" id="{F8F73B28-2EEC-2F40-A545-F008CB4012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53905" r="83930" b="12970"/>
          <a:stretch/>
        </p:blipFill>
        <p:spPr>
          <a:xfrm>
            <a:off x="603176" y="3562356"/>
            <a:ext cx="720080" cy="1306804"/>
          </a:xfrm>
          <a:prstGeom prst="rect">
            <a:avLst/>
          </a:prstGeom>
        </p:spPr>
      </p:pic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xmlns="" id="{F4656111-D01D-1945-AD3C-1E040BC8B1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0" t="27068" r="55177" b="38252"/>
          <a:stretch/>
        </p:blipFill>
        <p:spPr>
          <a:xfrm>
            <a:off x="1403648" y="5013176"/>
            <a:ext cx="1329317" cy="136815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F1C4356C-DEA0-D147-BD3B-EAC839F73784}"/>
              </a:ext>
            </a:extLst>
          </p:cNvPr>
          <p:cNvSpPr/>
          <p:nvPr/>
        </p:nvSpPr>
        <p:spPr>
          <a:xfrm>
            <a:off x="251520" y="3125935"/>
            <a:ext cx="711696" cy="576064"/>
          </a:xfrm>
          <a:prstGeom prst="round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rgbClr val="313C19"/>
                </a:solidFill>
              </a:rPr>
              <a:t>Grøn</a:t>
            </a:r>
          </a:p>
          <a:p>
            <a:pPr algn="ctr"/>
            <a:r>
              <a:rPr lang="da-DK" sz="1200" b="1" dirty="0">
                <a:solidFill>
                  <a:srgbClr val="313C19"/>
                </a:solidFill>
              </a:rPr>
              <a:t>boks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B8AADA-4E27-784E-87CD-39BA0ED794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12" y="3592182"/>
            <a:ext cx="966600" cy="72350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776C008-B51A-AC41-8550-DA48B5123D8C}"/>
              </a:ext>
            </a:extLst>
          </p:cNvPr>
          <p:cNvCxnSpPr>
            <a:cxnSpLocks/>
          </p:cNvCxnSpPr>
          <p:nvPr/>
        </p:nvCxnSpPr>
        <p:spPr>
          <a:xfrm flipH="1">
            <a:off x="607368" y="2350878"/>
            <a:ext cx="715888" cy="6310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E2D7F96-167F-0745-9442-FA0745E5DF8A}"/>
              </a:ext>
            </a:extLst>
          </p:cNvPr>
          <p:cNvCxnSpPr>
            <a:cxnSpLocks/>
          </p:cNvCxnSpPr>
          <p:nvPr/>
        </p:nvCxnSpPr>
        <p:spPr>
          <a:xfrm>
            <a:off x="2032380" y="2535705"/>
            <a:ext cx="19340" cy="7492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33E32AE-6435-3845-A0CA-26004AD24BBF}"/>
              </a:ext>
            </a:extLst>
          </p:cNvPr>
          <p:cNvCxnSpPr>
            <a:cxnSpLocks/>
          </p:cNvCxnSpPr>
          <p:nvPr/>
        </p:nvCxnSpPr>
        <p:spPr>
          <a:xfrm>
            <a:off x="2699792" y="2371950"/>
            <a:ext cx="458382" cy="9816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A939063F-C775-5546-8658-059A662EE337}"/>
              </a:ext>
            </a:extLst>
          </p:cNvPr>
          <p:cNvCxnSpPr>
            <a:cxnSpLocks/>
          </p:cNvCxnSpPr>
          <p:nvPr/>
        </p:nvCxnSpPr>
        <p:spPr>
          <a:xfrm>
            <a:off x="2058714" y="4385610"/>
            <a:ext cx="19340" cy="7492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4B0B9AD4-D6BF-2C48-889D-EEB0D1D494C2}"/>
              </a:ext>
            </a:extLst>
          </p:cNvPr>
          <p:cNvCxnSpPr>
            <a:cxnSpLocks/>
          </p:cNvCxnSpPr>
          <p:nvPr/>
        </p:nvCxnSpPr>
        <p:spPr>
          <a:xfrm>
            <a:off x="1091100" y="4752958"/>
            <a:ext cx="369788" cy="5760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C3DC0E81-8C6B-B546-8CD3-0968AC095A19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427876" y="4315685"/>
            <a:ext cx="868736" cy="8195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9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03B95-9649-428E-895E-37DE23A4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Du kan få adgang til SILVISMART!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F74C13-0BCF-4431-8932-8366EF1F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490" y="1382894"/>
            <a:ext cx="3993918" cy="749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/>
              <a:t>Send en e-mail til din nationale kontakt og få dit login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8C2551-8DCD-49F4-9BBD-60DF9331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960440" cy="476672"/>
          </a:xfrm>
        </p:spPr>
        <p:txBody>
          <a:bodyPr/>
          <a:lstStyle/>
          <a:p>
            <a:r>
              <a:rPr lang="en-GB"/>
              <a:t>www.tech4effect.eu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18946C-CD66-4241-96B0-C5F66D9B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608" y="6401221"/>
            <a:ext cx="432048" cy="456779"/>
          </a:xfrm>
        </p:spPr>
        <p:txBody>
          <a:bodyPr/>
          <a:lstStyle/>
          <a:p>
            <a:fld id="{C9A98F10-CD57-4133-9FEE-AC8991C5221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697D21-9CFF-624F-ACCA-D84E58FB53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17273" r="32387"/>
          <a:stretch/>
        </p:blipFill>
        <p:spPr>
          <a:xfrm>
            <a:off x="611560" y="1412776"/>
            <a:ext cx="3384377" cy="44670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C6366E-A8C2-ED47-BC72-13FD608EDFB6}"/>
              </a:ext>
            </a:extLst>
          </p:cNvPr>
          <p:cNvSpPr/>
          <p:nvPr/>
        </p:nvSpPr>
        <p:spPr>
          <a:xfrm>
            <a:off x="4232480" y="2084695"/>
            <a:ext cx="4456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I Norge Rasmus Astrup (NIBIO):</a:t>
            </a:r>
          </a:p>
          <a:p>
            <a:r>
              <a:rPr lang="fr-FR" sz="1600" dirty="0" err="1"/>
              <a:t>rasmus.astrup</a:t>
            </a:r>
            <a:r>
              <a:rPr lang="fr-FR" sz="1600" dirty="0"/>
              <a:t>(a)nibio.no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091547-E081-514B-87D3-E273C7B0F5D2}"/>
              </a:ext>
            </a:extLst>
          </p:cNvPr>
          <p:cNvSpPr/>
          <p:nvPr/>
        </p:nvSpPr>
        <p:spPr>
          <a:xfrm>
            <a:off x="4250490" y="2719518"/>
            <a:ext cx="4312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 </a:t>
            </a:r>
            <a:r>
              <a:rPr lang="en-US" sz="1600" dirty="0" err="1"/>
              <a:t>Dannmark</a:t>
            </a:r>
            <a:r>
              <a:rPr lang="en-US" sz="1600" dirty="0"/>
              <a:t> Niels Strange (UCPH):</a:t>
            </a:r>
          </a:p>
          <a:p>
            <a:r>
              <a:rPr lang="en-US" sz="1600" dirty="0" err="1"/>
              <a:t>nst</a:t>
            </a:r>
            <a:r>
              <a:rPr lang="en-US" sz="1600" dirty="0"/>
              <a:t>(a)ifro.ku.dk</a:t>
            </a:r>
            <a:endParaRPr lang="en-GB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4ABF9E8-3437-4448-97CD-23CBE6800404}"/>
              </a:ext>
            </a:extLst>
          </p:cNvPr>
          <p:cNvSpPr/>
          <p:nvPr/>
        </p:nvSpPr>
        <p:spPr>
          <a:xfrm>
            <a:off x="4244286" y="3333467"/>
            <a:ext cx="4456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I </a:t>
            </a:r>
            <a:r>
              <a:rPr lang="de-DE" sz="1600" dirty="0" err="1"/>
              <a:t>Tyskland</a:t>
            </a:r>
            <a:r>
              <a:rPr lang="de-DE" sz="1600" dirty="0"/>
              <a:t> Hans-Ulrich Dietz (KWF):</a:t>
            </a:r>
          </a:p>
          <a:p>
            <a:r>
              <a:rPr lang="de-DE" sz="1600" dirty="0" err="1"/>
              <a:t>dietz</a:t>
            </a:r>
            <a:r>
              <a:rPr lang="de-DE" sz="1600" dirty="0"/>
              <a:t>(at)</a:t>
            </a:r>
            <a:r>
              <a:rPr lang="de-DE" sz="1600" dirty="0" err="1"/>
              <a:t>kwf-online.de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C1995C-37BC-C746-875E-F8D02E81D059}"/>
              </a:ext>
            </a:extLst>
          </p:cNvPr>
          <p:cNvSpPr/>
          <p:nvPr/>
        </p:nvSpPr>
        <p:spPr>
          <a:xfrm>
            <a:off x="4263313" y="4673440"/>
            <a:ext cx="4299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I </a:t>
            </a:r>
            <a:r>
              <a:rPr lang="en-GB" sz="1600" dirty="0" err="1"/>
              <a:t>Italien</a:t>
            </a:r>
            <a:r>
              <a:rPr lang="en-GB" sz="1600" dirty="0"/>
              <a:t> Giulio Cosola (CONAIBO):</a:t>
            </a:r>
          </a:p>
          <a:p>
            <a:r>
              <a:rPr lang="en-GB" sz="1600" dirty="0" err="1"/>
              <a:t>progetti</a:t>
            </a:r>
            <a:r>
              <a:rPr lang="en-GB" sz="1600" dirty="0"/>
              <a:t>(at)</a:t>
            </a:r>
            <a:r>
              <a:rPr lang="en-GB" sz="1600" dirty="0" err="1"/>
              <a:t>conaibo.com</a:t>
            </a:r>
            <a:endParaRPr lang="en-GB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3563AC-FF2B-4D4A-9C32-644193FABEA4}"/>
              </a:ext>
            </a:extLst>
          </p:cNvPr>
          <p:cNvSpPr/>
          <p:nvPr/>
        </p:nvSpPr>
        <p:spPr>
          <a:xfrm>
            <a:off x="4244286" y="4005448"/>
            <a:ext cx="4672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I </a:t>
            </a:r>
            <a:r>
              <a:rPr lang="en-GB" sz="1600" dirty="0" err="1"/>
              <a:t>Østrig</a:t>
            </a:r>
            <a:r>
              <a:rPr lang="en-GB" sz="1600" dirty="0"/>
              <a:t> Thomas Holzfeind (BOKU):</a:t>
            </a:r>
          </a:p>
          <a:p>
            <a:r>
              <a:rPr lang="en-GB" sz="1600" dirty="0" err="1"/>
              <a:t>thomas.holzfeind</a:t>
            </a:r>
            <a:r>
              <a:rPr lang="en-GB" sz="1600" dirty="0"/>
              <a:t>(at)</a:t>
            </a:r>
            <a:r>
              <a:rPr lang="en-GB" sz="1600" dirty="0" err="1"/>
              <a:t>boku.ac.at</a:t>
            </a:r>
            <a:endParaRPr lang="en-GB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0DDD422-2264-DD4C-AC2E-F13D99D53097}"/>
              </a:ext>
            </a:extLst>
          </p:cNvPr>
          <p:cNvCxnSpPr>
            <a:cxnSpLocks/>
          </p:cNvCxnSpPr>
          <p:nvPr/>
        </p:nvCxnSpPr>
        <p:spPr>
          <a:xfrm flipH="1">
            <a:off x="2712675" y="4836104"/>
            <a:ext cx="1531611" cy="33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39B354F-4406-6F42-95D8-F371057786A1}"/>
              </a:ext>
            </a:extLst>
          </p:cNvPr>
          <p:cNvCxnSpPr>
            <a:cxnSpLocks/>
          </p:cNvCxnSpPr>
          <p:nvPr/>
        </p:nvCxnSpPr>
        <p:spPr>
          <a:xfrm flipH="1">
            <a:off x="2915816" y="4255324"/>
            <a:ext cx="1303842" cy="20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5E92C5E-A49B-B74C-8803-467FE9AE5739}"/>
              </a:ext>
            </a:extLst>
          </p:cNvPr>
          <p:cNvCxnSpPr>
            <a:cxnSpLocks/>
          </p:cNvCxnSpPr>
          <p:nvPr/>
        </p:nvCxnSpPr>
        <p:spPr>
          <a:xfrm flipH="1">
            <a:off x="2627784" y="3513346"/>
            <a:ext cx="1591873" cy="253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A676127-B0DD-994A-82A7-7EC7F0FD4DE5}"/>
              </a:ext>
            </a:extLst>
          </p:cNvPr>
          <p:cNvCxnSpPr>
            <a:cxnSpLocks/>
          </p:cNvCxnSpPr>
          <p:nvPr/>
        </p:nvCxnSpPr>
        <p:spPr>
          <a:xfrm flipH="1">
            <a:off x="2496592" y="2924944"/>
            <a:ext cx="1753898" cy="342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C3CDF92-5A3C-F840-923F-09925A549224}"/>
              </a:ext>
            </a:extLst>
          </p:cNvPr>
          <p:cNvCxnSpPr>
            <a:cxnSpLocks/>
          </p:cNvCxnSpPr>
          <p:nvPr/>
        </p:nvCxnSpPr>
        <p:spPr>
          <a:xfrm flipH="1">
            <a:off x="2496592" y="2276872"/>
            <a:ext cx="1735888" cy="25010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0F936666-0103-6740-ADBD-311C312982FE}"/>
              </a:ext>
            </a:extLst>
          </p:cNvPr>
          <p:cNvSpPr txBox="1">
            <a:spLocks/>
          </p:cNvSpPr>
          <p:nvPr/>
        </p:nvSpPr>
        <p:spPr>
          <a:xfrm>
            <a:off x="4244286" y="5341432"/>
            <a:ext cx="2713054" cy="86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err="1"/>
              <a:t>Alle</a:t>
            </a:r>
            <a:r>
              <a:rPr lang="en-GB" sz="1600" dirty="0"/>
              <a:t> </a:t>
            </a:r>
            <a:r>
              <a:rPr lang="en-GB" sz="1600" dirty="0" err="1"/>
              <a:t>andre</a:t>
            </a:r>
            <a:r>
              <a:rPr lang="en-GB" sz="1600" dirty="0"/>
              <a:t> </a:t>
            </a:r>
            <a:r>
              <a:rPr lang="en-GB" sz="1600" dirty="0" err="1"/>
              <a:t>lande</a:t>
            </a:r>
            <a:r>
              <a:rPr lang="en-GB" sz="1600" dirty="0"/>
              <a:t>: </a:t>
            </a:r>
            <a:r>
              <a:rPr lang="fr-FR" sz="1600" dirty="0" err="1"/>
              <a:t>rasmus.astrup</a:t>
            </a:r>
            <a:r>
              <a:rPr lang="fr-FR" sz="1600" dirty="0"/>
              <a:t>(at)</a:t>
            </a:r>
            <a:r>
              <a:rPr lang="fr-FR" sz="1600" dirty="0" err="1"/>
              <a:t>nibio.no</a:t>
            </a:r>
            <a:endParaRPr lang="en-GB" sz="16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D9B7D455-0A08-8844-8300-9BC66E5A2115}"/>
              </a:ext>
            </a:extLst>
          </p:cNvPr>
          <p:cNvSpPr txBox="1">
            <a:spLocks/>
          </p:cNvSpPr>
          <p:nvPr/>
        </p:nvSpPr>
        <p:spPr>
          <a:xfrm>
            <a:off x="501807" y="5922212"/>
            <a:ext cx="4425966" cy="537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I </a:t>
            </a:r>
            <a:r>
              <a:rPr lang="en-GB" sz="1600" dirty="0" err="1"/>
              <a:t>Sydafrika</a:t>
            </a:r>
            <a:r>
              <a:rPr lang="en-GB" sz="1600" dirty="0"/>
              <a:t> Simon Ackerman </a:t>
            </a:r>
            <a:br>
              <a:rPr lang="en-GB" sz="1600" dirty="0"/>
            </a:br>
            <a:r>
              <a:rPr lang="en-GB" sz="1600" dirty="0"/>
              <a:t>(Stellenbosch Univ.): </a:t>
            </a:r>
            <a:r>
              <a:rPr lang="en-GB" sz="1600" dirty="0" err="1"/>
              <a:t>ackerman</a:t>
            </a:r>
            <a:r>
              <a:rPr lang="en-GB" sz="1600" dirty="0"/>
              <a:t>(at)sun.ac.za</a:t>
            </a:r>
          </a:p>
        </p:txBody>
      </p:sp>
    </p:spTree>
    <p:extLst>
      <p:ext uri="{BB962C8B-B14F-4D97-AF65-F5344CB8AC3E}">
        <p14:creationId xmlns:p14="http://schemas.microsoft.com/office/powerpoint/2010/main" val="342388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4139952" cy="1143000"/>
          </a:xfrm>
        </p:spPr>
        <p:txBody>
          <a:bodyPr/>
          <a:lstStyle/>
          <a:p>
            <a:r>
              <a:rPr lang="da-DK" sz="2800" dirty="0"/>
              <a:t>Det globale system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3505132" cy="1512167"/>
          </a:xfrm>
        </p:spPr>
        <p:txBody>
          <a:bodyPr>
            <a:normAutofit lnSpcReduction="10000"/>
          </a:bodyPr>
          <a:lstStyle/>
          <a:p>
            <a:pPr marL="3429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900" dirty="0"/>
              <a:t>Vedligeholder datalagring i on Amazon cloud solution</a:t>
            </a:r>
          </a:p>
          <a:p>
            <a:pPr marL="3429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900" dirty="0"/>
              <a:t>Vedligeholder de globale brugerflader på engelsk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4F13FCF-9C9E-4486-AB99-4DFAF816D30E}"/>
              </a:ext>
            </a:extLst>
          </p:cNvPr>
          <p:cNvSpPr txBox="1">
            <a:spLocks/>
          </p:cNvSpPr>
          <p:nvPr/>
        </p:nvSpPr>
        <p:spPr>
          <a:xfrm>
            <a:off x="4283968" y="188640"/>
            <a:ext cx="4211960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da-DK" sz="2800" dirty="0"/>
              <a:t>Nationale portaler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94CC989-32D4-4F0F-BA41-7251BF6C1D8E}"/>
              </a:ext>
            </a:extLst>
          </p:cNvPr>
          <p:cNvSpPr txBox="1">
            <a:spLocks/>
          </p:cNvSpPr>
          <p:nvPr/>
        </p:nvSpPr>
        <p:spPr>
          <a:xfrm>
            <a:off x="4283968" y="1484785"/>
            <a:ext cx="4211960" cy="194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900" dirty="0"/>
              <a:t>Leverer adgang til hjemmesiden</a:t>
            </a:r>
          </a:p>
          <a:p>
            <a:pPr marL="3429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900" dirty="0"/>
              <a:t>Leveret support på de nationale sprog </a:t>
            </a:r>
          </a:p>
          <a:p>
            <a:pPr marL="3429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900" dirty="0"/>
              <a:t>Kontakt for brugere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134449A-F24C-42B3-96A3-E76B897C1ECE}"/>
              </a:ext>
            </a:extLst>
          </p:cNvPr>
          <p:cNvGrpSpPr/>
          <p:nvPr/>
        </p:nvGrpSpPr>
        <p:grpSpPr>
          <a:xfrm>
            <a:off x="1457654" y="3129843"/>
            <a:ext cx="5652628" cy="2819437"/>
            <a:chOff x="539552" y="4401107"/>
            <a:chExt cx="3744416" cy="1944216"/>
          </a:xfrm>
        </p:grpSpPr>
        <p:pic>
          <p:nvPicPr>
            <p:cNvPr id="8" name="Content Placeholder 6">
              <a:extLst>
                <a:ext uri="{FF2B5EF4-FFF2-40B4-BE49-F238E27FC236}">
                  <a16:creationId xmlns:a16="http://schemas.microsoft.com/office/drawing/2014/main" xmlns="" id="{126A3F87-F5CA-4EF6-B6A2-1DFC60F07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50" t="29004" r="27250" b="21713"/>
            <a:stretch/>
          </p:blipFill>
          <p:spPr>
            <a:xfrm>
              <a:off x="539552" y="4401107"/>
              <a:ext cx="3744416" cy="1944216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0589EAA8-C8ED-44B1-B187-A104802D2F74}"/>
                </a:ext>
              </a:extLst>
            </p:cNvPr>
            <p:cNvCxnSpPr/>
            <p:nvPr/>
          </p:nvCxnSpPr>
          <p:spPr>
            <a:xfrm>
              <a:off x="1979712" y="5075238"/>
              <a:ext cx="72008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60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Konsortium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8307" y="1411630"/>
            <a:ext cx="4676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Forskningsinstitutter og universiteter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307" y="4428165"/>
            <a:ext cx="4415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Machine manufacturers &amp; SMEs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6101" y="4428165"/>
            <a:ext cx="1836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State forests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6096" y="1456778"/>
            <a:ext cx="311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Skovejerorganisationer og entreprenører</a:t>
            </a:r>
          </a:p>
        </p:txBody>
      </p:sp>
      <p:pic>
        <p:nvPicPr>
          <p:cNvPr id="12" name="Picture 7" descr="Z:\_Project Partcipation_H2020_BBI\_TECH4EFFECT\1_D&amp;E WP\_Task1-D&amp;E Strategy and Management\CI CD logos\partner logos small\09-norskog-300x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20381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Z:\_Project Partcipation_H2020_BBI\_TECH4EFFECT\1_D&amp;E WP\_Task1-D&amp;E Strategy and Management\CI CD logos\partner logos small\11-OEBF_LOGO-300x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7" y="486071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Z:\_Project Partcipation_H2020_BBI\_TECH4EFFECT\1_D&amp;E WP\_Task1-D&amp;E Strategy and Management\CI CD logos\partner logos small\13-Skovdyrkerne_Logo_3425_01-300x1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32" y="314021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Z:\_Project Partcipation_H2020_BBI\_TECH4EFFECT\1_D&amp;E WP\_Task1-D&amp;E Strategy and Management\CI CD logos\partner logos small\14-Ponsse_yellow-300x1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8" y="566049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Z:\_Project Partcipation_H2020_BBI\_TECH4EFFECT\1_D&amp;E WP\_Task1-D&amp;E Strategy and Management\CI CD logos\partner logos small\15-conaibo_300x1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Z:\_Project Partcipation_H2020_BBI\_TECH4EFFECT\1_D&amp;E WP\_Task1-D&amp;E Strategy and Management\CI CD logos\partner logos small\16-SGGW_LOGO_godlo-z-nazwa_EN-300x1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86" y="3356992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Z:\_Project Partcipation_H2020_BBI\_TECH4EFFECT\1_D&amp;E WP\_Task1-D&amp;E Strategy and Management\CI CD logos\partner logos small\18-konrad-forsttechnik-300x15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30" y="484852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Z:\_Project Partcipation_H2020_BBI\_TECH4EFFECT\1_D&amp;E WP\_Task1-D&amp;E Strategy and Management\CI CD logos\partner logos small\19-statskog_300x15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70" y="4828275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Z:\_Project Partcipation_H2020_BBI\_TECH4EFFECT\1_D&amp;E WP\_Task1-D&amp;E Strategy and Management\CI CD logos\partner logos small\01-NIBIO_logo_HORISONTAL_SORT_BO-300x1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7" y="1808946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Z:\_Project Partcipation_H2020_BBI\_TECH4EFFECT\1_D&amp;E WP\_Task1-D&amp;E Strategy and Management\CI CD logos\partner logos small\02-CNR-LogoIvalsaAltaRisoluzione-300x15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62" y="181460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Z:\_Project Partcipation_H2020_BBI\_TECH4EFFECT\1_D&amp;E WP\_Task1-D&amp;E Strategy and Management\CI CD logos\partner logos small\03_Efi-GIFLogo_and_text_black-300x15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86" y="2555274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Z:\_Project Partcipation_H2020_BBI\_TECH4EFFECT\1_D&amp;E WP\_Task1-D&amp;E Strategy and Management\CI CD logos\partner logos small\04-BOKU_Logo_A3-A4_ENG_300x15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10" y="1808946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Z:\_Project Partcipation_H2020_BBI\_TECH4EFFECT\1_D&amp;E WP\_Task1-D&amp;E Strategy and Management\CI CD logos\partner logos small\05-Luken-logo-300x15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Z:\_Project Partcipation_H2020_BBI\_TECH4EFFECT\1_D&amp;E WP\_Task1-D&amp;E Strategy and Management\CI CD logos\partner logos small\17-Latschbacher_300x15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82" y="4849669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Z:\_Project Partcipation_H2020_BBI\_TECH4EFFECT\1_D&amp;E WP\_Task1-D&amp;E Strategy and Management\CI CD logos\partner logos small\12-Ibensoft-300x150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48528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_Project Partcipation_H2020_BBI\_TECH4EFFECT\1_D&amp;E WP\_Task1-D&amp;E Strategy and Management\CI CD logos\partner logos small\07-RTDS-group-schmal-300x150-0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55241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:\_Project Partcipation_H2020_BBI\_TECH4EFFECT\1_D&amp;E WP\_Task1-D&amp;E Strategy and Management\CI CD logos\partner logos small\10-KWF_GmbH_Schrift-300x150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1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X:\_Project Partcipation_H2020_BBI\_TECH4EFFECT\1_D&amp;E WP\_Task1-D&amp;E Strategy and Management\CI CD logos\partner logos small\20 UGOE Uni Goettingen - Logo 4c RGB - 300x150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2" y="2636912"/>
            <a:ext cx="1663452" cy="8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_Project Partcipation_H2020_BBI\_TECH4EFFECT\1_D&amp;E WP\_Task1-D&amp;E Strategy and Management\CI CD logos\partner logos small\21 SU 100_ID_Hor_01_300x15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2" y="3356992"/>
            <a:ext cx="1651262" cy="8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:\_Project Partcipation_H2020_BBI\_TECH4EFFECT\1_D&amp;E WP\_Task1-D&amp;E Strategy and Management\CI CD logos\partner logos small\06-UCPH-ku_logo_uk_h-300x150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5438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3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pic>
        <p:nvPicPr>
          <p:cNvPr id="6" name="Picture 2" descr="bic-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80" y="5411180"/>
            <a:ext cx="2750191" cy="5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C+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96" y="4680511"/>
            <a:ext cx="2881094" cy="6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7431" y="157704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 her præsenterede projekt og forskningen har modtaget finansiering fra </a:t>
            </a:r>
            <a:r>
              <a:rPr lang="en-GB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Bio Based Industries Joint Undertaking under EU’s Horizon 2020 research and innovation programme under grant agreement No. 720757.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9" name="Inhaltsplatzhalter 5" descr="main header 23402742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148064" y="208800"/>
            <a:ext cx="3456384" cy="5420476"/>
          </a:xfrm>
          <a:blipFill dpi="0" rotWithShape="1">
            <a:blip r:embed="rId6" cstate="print">
              <a:alphaModFix amt="26000"/>
            </a:blip>
            <a:srcRect/>
            <a:tile tx="0" ty="0" sx="100000" sy="100000" flip="none" algn="tl"/>
          </a:blip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8F9863-D944-CF4E-8F75-0DD6483929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43" y="3556516"/>
            <a:ext cx="1117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8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opmærksom-</a:t>
            </a:r>
            <a:br>
              <a:rPr lang="da-DK" dirty="0"/>
            </a:br>
            <a:r>
              <a:rPr lang="da-DK" dirty="0"/>
              <a:t>heden…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92850" y="1561305"/>
            <a:ext cx="2546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… </a:t>
            </a:r>
            <a:r>
              <a:rPr lang="da-DK" sz="2400" dirty="0">
                <a:latin typeface="Segoe UI" panose="020B0502040204020203" pitchFamily="34" charset="0"/>
                <a:cs typeface="Segoe UI" panose="020B0502040204020203" pitchFamily="34" charset="0"/>
              </a:rPr>
              <a:t>du finder os på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830" y="4266778"/>
            <a:ext cx="3061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www.tech4effect.eu</a:t>
            </a:r>
            <a:endParaRPr lang="en-GB" sz="2400" b="1" dirty="0">
              <a:solidFill>
                <a:srgbClr val="779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400" b="1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www.silvismart.eu</a:t>
            </a:r>
            <a:endParaRPr lang="en-GB" sz="2400" b="1" dirty="0">
              <a:solidFill>
                <a:srgbClr val="779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nhaltsplatzhalter 5" descr="main header 23402742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148064" y="208800"/>
            <a:ext cx="3456384" cy="5420476"/>
          </a:xfrm>
          <a:blipFill dpi="0" rotWithShape="1">
            <a:blip r:embed="rId6" cstate="print">
              <a:alphaModFix amt="26000"/>
            </a:blip>
            <a:srcRect/>
            <a:tile tx="0" ty="0" sx="100000" sy="100000" flip="none" algn="tl"/>
          </a:blipFill>
        </p:spPr>
      </p:pic>
      <p:sp>
        <p:nvSpPr>
          <p:cNvPr id="11" name="TextBox 10"/>
          <p:cNvSpPr txBox="1"/>
          <p:nvPr/>
        </p:nvSpPr>
        <p:spPr>
          <a:xfrm>
            <a:off x="6206035" y="6518301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© Images: Shutterstock / RTDS / NIBIO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"/>
          <a:stretch/>
        </p:blipFill>
        <p:spPr bwMode="auto">
          <a:xfrm>
            <a:off x="510607" y="2659807"/>
            <a:ext cx="1055145" cy="9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1" y="2659807"/>
            <a:ext cx="964704" cy="9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X:\_Project Partcipation_H2020_BBI\_TECH4EFFECT\1_D&amp;E WP\_Task3-Communication Tools &amp; Measures\Social Media\reseachgate\rg_logos\ResearchGgate_square_gree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3" y="2659807"/>
            <a:ext cx="964705" cy="9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202C7EE4-FFF6-4DB7-9BE0-04EEC70DC137}"/>
              </a:ext>
            </a:extLst>
          </p:cNvPr>
          <p:cNvSpPr/>
          <p:nvPr/>
        </p:nvSpPr>
        <p:spPr>
          <a:xfrm>
            <a:off x="1514500" y="3629522"/>
            <a:ext cx="11757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system-ui"/>
              </a:rPr>
              <a:t>@TECH4EFFECT</a:t>
            </a:r>
            <a:endParaRPr lang="en-GB" sz="12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F0E2D67-16C4-453A-84EE-7EB3DEC2829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31100" r="30313" b="32151"/>
          <a:stretch/>
        </p:blipFill>
        <p:spPr>
          <a:xfrm>
            <a:off x="3736286" y="2722264"/>
            <a:ext cx="1175706" cy="8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9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CAE7C05-B69B-4A56-B327-E8E135A26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9688" r="3752" b="12970"/>
          <a:stretch/>
        </p:blipFill>
        <p:spPr>
          <a:xfrm>
            <a:off x="395536" y="2725776"/>
            <a:ext cx="7632848" cy="2656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SILVISMART</a:t>
            </a:r>
            <a:r>
              <a:rPr lang="en-GB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DEBFD04-99EC-4BD2-9A11-D597A5909096}"/>
              </a:ext>
            </a:extLst>
          </p:cNvPr>
          <p:cNvCxnSpPr/>
          <p:nvPr/>
        </p:nvCxnSpPr>
        <p:spPr>
          <a:xfrm>
            <a:off x="1691680" y="385927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9F92521-BD8C-4B86-B398-2254E1FA36B0}"/>
              </a:ext>
            </a:extLst>
          </p:cNvPr>
          <p:cNvCxnSpPr/>
          <p:nvPr/>
        </p:nvCxnSpPr>
        <p:spPr>
          <a:xfrm>
            <a:off x="3834172" y="385927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5EBE814-AD33-4908-AA14-5406C435682F}"/>
              </a:ext>
            </a:extLst>
          </p:cNvPr>
          <p:cNvCxnSpPr/>
          <p:nvPr/>
        </p:nvCxnSpPr>
        <p:spPr>
          <a:xfrm>
            <a:off x="6042645" y="385927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131BEB-A5E2-4F34-9CC9-47223EE09465}"/>
              </a:ext>
            </a:extLst>
          </p:cNvPr>
          <p:cNvSpPr/>
          <p:nvPr/>
        </p:nvSpPr>
        <p:spPr>
          <a:xfrm>
            <a:off x="1722487" y="2725776"/>
            <a:ext cx="6408712" cy="25202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FAA677-BA2C-4452-8378-9E3766A86430}"/>
              </a:ext>
            </a:extLst>
          </p:cNvPr>
          <p:cNvSpPr txBox="1"/>
          <p:nvPr/>
        </p:nvSpPr>
        <p:spPr>
          <a:xfrm>
            <a:off x="4222304" y="5271591"/>
            <a:ext cx="19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13C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SILVISMART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7031CE-B8DD-484D-9B06-428DE4EC42E2}"/>
              </a:ext>
            </a:extLst>
          </p:cNvPr>
          <p:cNvSpPr/>
          <p:nvPr/>
        </p:nvSpPr>
        <p:spPr>
          <a:xfrm>
            <a:off x="196486" y="1556792"/>
            <a:ext cx="8119930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SILVISMART samler alle dine skovningsdata. Alle de data der genereres fra maskinerne involveret i skovningsoperationer. Maskindata sendes automatisk til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Sivismarts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database, hvor de analyseres og præsenteres som let fattelige rapporter.</a:t>
            </a:r>
          </a:p>
        </p:txBody>
      </p:sp>
    </p:spTree>
    <p:extLst>
      <p:ext uri="{BB962C8B-B14F-4D97-AF65-F5344CB8AC3E}">
        <p14:creationId xmlns:p14="http://schemas.microsoft.com/office/powerpoint/2010/main" val="289746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SILVISMART services: Fra </a:t>
            </a:r>
            <a:r>
              <a:rPr lang="da-DK" sz="3200" dirty="0" err="1"/>
              <a:t>maskinind</a:t>
            </a:r>
            <a:r>
              <a:rPr lang="da-DK" sz="3200" dirty="0"/>
              <a:t>-samlede data til daglig brug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Automatisk</a:t>
            </a:r>
            <a:r>
              <a:rPr lang="en-US" sz="2000" dirty="0"/>
              <a:t> </a:t>
            </a:r>
            <a:r>
              <a:rPr lang="da-DK" sz="2000" dirty="0"/>
              <a:t>overførsel</a:t>
            </a:r>
            <a:r>
              <a:rPr lang="en-US" sz="2000" dirty="0"/>
              <a:t> </a:t>
            </a:r>
            <a:r>
              <a:rPr lang="da-DK" sz="2000" dirty="0"/>
              <a:t>af</a:t>
            </a:r>
            <a:r>
              <a:rPr lang="en-US" sz="2000" dirty="0"/>
              <a:t> </a:t>
            </a:r>
            <a:r>
              <a:rPr lang="da-DK" sz="2000" dirty="0"/>
              <a:t>maskindata</a:t>
            </a:r>
            <a:r>
              <a:rPr lang="en-US" sz="2000" dirty="0"/>
              <a:t> </a:t>
            </a:r>
            <a:r>
              <a:rPr lang="da-DK" sz="2000" dirty="0"/>
              <a:t>til</a:t>
            </a:r>
            <a:r>
              <a:rPr lang="en-US" sz="2000" dirty="0"/>
              <a:t> </a:t>
            </a:r>
            <a:r>
              <a:rPr lang="da-DK" sz="2000" dirty="0"/>
              <a:t>lagring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Standardiseret</a:t>
            </a:r>
            <a:r>
              <a:rPr lang="en-GB" sz="1800" dirty="0"/>
              <a:t> </a:t>
            </a:r>
            <a:r>
              <a:rPr lang="da-DK" sz="1800" dirty="0"/>
              <a:t>på</a:t>
            </a:r>
            <a:r>
              <a:rPr lang="en-GB" sz="1800" dirty="0"/>
              <a:t> </a:t>
            </a:r>
            <a:r>
              <a:rPr lang="da-DK" sz="1800" dirty="0"/>
              <a:t>tværs</a:t>
            </a:r>
            <a:r>
              <a:rPr lang="en-GB" sz="1800" dirty="0"/>
              <a:t> </a:t>
            </a:r>
            <a:r>
              <a:rPr lang="da-DK" sz="1800" dirty="0"/>
              <a:t>af</a:t>
            </a:r>
            <a:r>
              <a:rPr lang="en-GB" sz="1800" dirty="0"/>
              <a:t> </a:t>
            </a:r>
            <a:r>
              <a:rPr lang="da-DK" sz="1800" dirty="0"/>
              <a:t>maskintyper</a:t>
            </a:r>
            <a:r>
              <a:rPr lang="en-US" sz="1800" dirty="0"/>
              <a:t> 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Lagring</a:t>
            </a:r>
            <a:r>
              <a:rPr lang="en-US" sz="2000" dirty="0"/>
              <a:t> og </a:t>
            </a:r>
            <a:r>
              <a:rPr lang="da-DK" sz="2000" dirty="0"/>
              <a:t>organisering</a:t>
            </a:r>
            <a:r>
              <a:rPr lang="en-US" sz="2000" dirty="0"/>
              <a:t> </a:t>
            </a:r>
            <a:r>
              <a:rPr lang="da-DK" sz="2000" dirty="0"/>
              <a:t>af</a:t>
            </a:r>
            <a:r>
              <a:rPr lang="en-US" sz="2000" dirty="0"/>
              <a:t> data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Centralt</a:t>
            </a:r>
            <a:r>
              <a:rPr lang="en-US" sz="1800" dirty="0"/>
              <a:t>, </a:t>
            </a:r>
            <a:r>
              <a:rPr lang="da-DK" sz="1800" dirty="0"/>
              <a:t>sikret</a:t>
            </a:r>
            <a:r>
              <a:rPr lang="en-US" sz="1800" dirty="0"/>
              <a:t> og </a:t>
            </a:r>
            <a:r>
              <a:rPr lang="da-DK" sz="1800" dirty="0"/>
              <a:t>på</a:t>
            </a:r>
            <a:r>
              <a:rPr lang="en-US" sz="1800" dirty="0"/>
              <a:t> </a:t>
            </a:r>
            <a:r>
              <a:rPr lang="da-DK" sz="1800" dirty="0"/>
              <a:t>lang</a:t>
            </a:r>
            <a:r>
              <a:rPr lang="en-US" sz="1800" dirty="0"/>
              <a:t> </a:t>
            </a:r>
            <a:r>
              <a:rPr lang="da-DK" sz="1800" dirty="0"/>
              <a:t>sigt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Visualisering</a:t>
            </a:r>
            <a:r>
              <a:rPr lang="en-US" sz="2000" dirty="0"/>
              <a:t> og </a:t>
            </a:r>
            <a:r>
              <a:rPr lang="da-DK" sz="2000" dirty="0"/>
              <a:t>analyse</a:t>
            </a:r>
            <a:r>
              <a:rPr lang="en-US" sz="2000" dirty="0"/>
              <a:t> </a:t>
            </a:r>
            <a:r>
              <a:rPr lang="da-DK" sz="2000" dirty="0"/>
              <a:t>af</a:t>
            </a:r>
            <a:r>
              <a:rPr lang="en-US" sz="2000" dirty="0"/>
              <a:t> data</a:t>
            </a:r>
            <a:endParaRPr lang="en-US" sz="1800" dirty="0"/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Automatisk</a:t>
            </a:r>
            <a:r>
              <a:rPr lang="en-US" sz="2000" dirty="0"/>
              <a:t> </a:t>
            </a:r>
            <a:r>
              <a:rPr lang="da-DK" sz="2000" dirty="0"/>
              <a:t>rapportering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Daglige</a:t>
            </a:r>
            <a:r>
              <a:rPr lang="en-US" sz="1800" dirty="0"/>
              <a:t> </a:t>
            </a:r>
            <a:r>
              <a:rPr lang="da-DK" sz="1800" dirty="0"/>
              <a:t>produktionsrapporter</a:t>
            </a:r>
            <a:r>
              <a:rPr lang="en-US" sz="1800" dirty="0"/>
              <a:t>, </a:t>
            </a:r>
            <a:r>
              <a:rPr lang="da-DK" sz="1800" dirty="0"/>
              <a:t>kunderapporter…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Benchmarking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Effektivitetsanalyser</a:t>
            </a:r>
            <a:r>
              <a:rPr lang="en-GB" sz="1800" dirty="0"/>
              <a:t> og </a:t>
            </a:r>
            <a:r>
              <a:rPr lang="da-DK" sz="1800" dirty="0"/>
              <a:t>anvisninger</a:t>
            </a:r>
            <a:r>
              <a:rPr lang="en-GB" sz="1800" dirty="0"/>
              <a:t> </a:t>
            </a:r>
            <a:r>
              <a:rPr lang="da-DK" sz="1800" dirty="0"/>
              <a:t>på</a:t>
            </a:r>
            <a:r>
              <a:rPr lang="en-GB" sz="1800" dirty="0"/>
              <a:t> </a:t>
            </a:r>
            <a:r>
              <a:rPr lang="da-DK" sz="1800" dirty="0"/>
              <a:t>mulige</a:t>
            </a:r>
            <a:r>
              <a:rPr lang="en-GB" sz="1800" dirty="0"/>
              <a:t> </a:t>
            </a:r>
            <a:r>
              <a:rPr lang="da-DK" sz="1800" dirty="0"/>
              <a:t>forbedringer</a:t>
            </a:r>
            <a:r>
              <a:rPr lang="en-GB" sz="1800" dirty="0"/>
              <a:t> </a:t>
            </a:r>
            <a:r>
              <a:rPr lang="da-DK" sz="1800" dirty="0"/>
              <a:t>af</a:t>
            </a:r>
            <a:r>
              <a:rPr lang="en-GB" sz="1800" dirty="0"/>
              <a:t> </a:t>
            </a:r>
            <a:r>
              <a:rPr lang="da-DK" sz="1800" dirty="0"/>
              <a:t>indsatsen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82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513821-A5A5-488D-A53B-7E47339A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 fortrolighed og sikkerhed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7A0ECB-B8C3-4055-A356-AA6E4917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a-DK" dirty="0"/>
              <a:t>Sikker, krypteret datalagring i Amazon skyen</a:t>
            </a:r>
          </a:p>
          <a:p>
            <a:pPr>
              <a:lnSpc>
                <a:spcPct val="120000"/>
              </a:lnSpc>
            </a:pPr>
            <a:r>
              <a:rPr lang="da-DK" dirty="0"/>
              <a:t>Du beslutter selv, hvor længe du ønsker dine data lagret</a:t>
            </a:r>
          </a:p>
          <a:p>
            <a:pPr>
              <a:lnSpc>
                <a:spcPct val="120000"/>
              </a:lnSpc>
            </a:pPr>
            <a:r>
              <a:rPr lang="da-DK" dirty="0"/>
              <a:t>Hvis du vil ud, får du </a:t>
            </a:r>
            <a:r>
              <a:rPr lang="da-DK" b="1" u="sng" dirty="0"/>
              <a:t>ALLE</a:t>
            </a:r>
            <a:r>
              <a:rPr lang="da-DK" dirty="0"/>
              <a:t> dine data med</a:t>
            </a:r>
          </a:p>
          <a:p>
            <a:pPr>
              <a:lnSpc>
                <a:spcPct val="120000"/>
              </a:lnSpc>
            </a:pPr>
            <a:r>
              <a:rPr lang="da-DK" dirty="0"/>
              <a:t>Adgang til data er strengt reguleret og kontrolleret – forskellige typer af brugerprofiler får kun adgang til helt specifikke dataset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C86A72-A8CB-4DF2-8B8A-46E7895D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061F21-F5DA-42F3-9D16-DB1CCD84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67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henvender SILVISMART sig til og hvorfor bruge systemet?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5736" y="6419428"/>
            <a:ext cx="3960440" cy="476672"/>
          </a:xfrm>
        </p:spPr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89842EF-5210-426E-9271-4798838CAC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84313"/>
            <a:ext cx="8229600" cy="448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/>
              <a:t>Maskinejere (entreprenører)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Automatisk dataoverførsel og backup, standardrapporter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Data til regnskab og fakturering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Sammenligninger – øget effektivitet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Skovejer / dennes repræsentant </a:t>
            </a:r>
          </a:p>
          <a:p>
            <a:pPr lvl="1">
              <a:lnSpc>
                <a:spcPct val="120000"/>
              </a:lnSpc>
            </a:pPr>
            <a:r>
              <a:rPr lang="da-DK" sz="2000" dirty="0"/>
              <a:t>St</a:t>
            </a:r>
            <a:r>
              <a:rPr lang="da-DK" sz="1800" dirty="0"/>
              <a:t>andardrapporter, visualiseringer og lokalisering af data, statistikker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Monitering af aktiviteter, information til (logistik) planlægning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Maskinføreren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Automatisk dataoverførsel og backup, standardrapporter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F&amp;U (forskere) / skovcertificering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Pålidelige, transparente data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702878E9-ACE6-45A8-B2F0-B97EB41E61E2}"/>
              </a:ext>
            </a:extLst>
          </p:cNvPr>
          <p:cNvSpPr txBox="1"/>
          <p:nvPr/>
        </p:nvSpPr>
        <p:spPr>
          <a:xfrm>
            <a:off x="5868144" y="2492896"/>
            <a:ext cx="291192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>
                <a:latin typeface="Segoe UI" panose="020B0502040204020203" pitchFamily="34" charset="0"/>
                <a:cs typeface="Segoe UI" panose="020B0502040204020203" pitchFamily="34" charset="0"/>
              </a:rPr>
              <a:t>Gennemskuelig og sikker</a:t>
            </a:r>
          </a:p>
          <a:p>
            <a:r>
              <a:rPr lang="da-DK" b="1" dirty="0">
                <a:latin typeface="Segoe UI" panose="020B0502040204020203" pitchFamily="34" charset="0"/>
                <a:cs typeface="Segoe UI" panose="020B0502040204020203" pitchFamily="34" charset="0"/>
              </a:rPr>
              <a:t>Lær fra rapporterne:</a:t>
            </a:r>
          </a:p>
          <a:p>
            <a:r>
              <a:rPr lang="da-DK" b="1" dirty="0">
                <a:latin typeface="Segoe UI" panose="020B0502040204020203" pitchFamily="34" charset="0"/>
                <a:cs typeface="Segoe UI" panose="020B0502040204020203" pitchFamily="34" charset="0"/>
              </a:rPr>
              <a:t>Spar tid og penge</a:t>
            </a:r>
          </a:p>
        </p:txBody>
      </p:sp>
    </p:spTree>
    <p:extLst>
      <p:ext uri="{BB962C8B-B14F-4D97-AF65-F5344CB8AC3E}">
        <p14:creationId xmlns:p14="http://schemas.microsoft.com/office/powerpoint/2010/main" val="79995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5"/>
            <a:ext cx="8117666" cy="29523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a-DK" sz="1800" b="1" dirty="0"/>
              <a:t>Brugere: Maskinejere med flere skovbrugsmaskiner (entreprenører)</a:t>
            </a:r>
          </a:p>
          <a:p>
            <a:pPr marL="0" indent="0" algn="just">
              <a:buNone/>
            </a:pPr>
            <a:endParaRPr lang="da-DK" sz="1800" dirty="0"/>
          </a:p>
          <a:p>
            <a:pPr marL="0" indent="0" algn="just">
              <a:buNone/>
            </a:pPr>
            <a:r>
              <a:rPr lang="da-DK" sz="1800" dirty="0"/>
              <a:t>Overblik over </a:t>
            </a:r>
            <a:r>
              <a:rPr lang="da-DK" sz="1800" b="1" u="sng" dirty="0"/>
              <a:t>alle dine maskiner</a:t>
            </a:r>
            <a:r>
              <a:rPr lang="da-DK" sz="1800" dirty="0"/>
              <a:t>, fx</a:t>
            </a:r>
          </a:p>
          <a:p>
            <a:pPr algn="just"/>
            <a:r>
              <a:rPr lang="da-DK" sz="1800" dirty="0"/>
              <a:t>Flådeinformation (mærke, model, …)</a:t>
            </a:r>
          </a:p>
          <a:p>
            <a:pPr algn="just"/>
            <a:r>
              <a:rPr lang="da-DK" sz="1800" dirty="0"/>
              <a:t>Skovningsmaskine produktivitet per dag </a:t>
            </a:r>
          </a:p>
          <a:p>
            <a:pPr marL="0" indent="0" algn="just">
              <a:buNone/>
            </a:pPr>
            <a:r>
              <a:rPr lang="da-DK" sz="1800" dirty="0"/>
              <a:t>(stk. og m3)</a:t>
            </a:r>
          </a:p>
          <a:p>
            <a:pPr algn="just"/>
            <a:r>
              <a:rPr lang="da-DK" sz="1800" dirty="0"/>
              <a:t>Kalibrering</a:t>
            </a:r>
          </a:p>
          <a:p>
            <a:pPr algn="just"/>
            <a:r>
              <a:rPr lang="da-DK" sz="1800" dirty="0" err="1"/>
              <a:t>Udkørerproduktivitet</a:t>
            </a:r>
            <a:endParaRPr lang="da-DK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8D7EEA8-2AD6-45F8-AF63-94D5A4EB619B}"/>
              </a:ext>
            </a:extLst>
          </p:cNvPr>
          <p:cNvSpPr txBox="1">
            <a:spLocks/>
          </p:cNvSpPr>
          <p:nvPr/>
        </p:nvSpPr>
        <p:spPr>
          <a:xfrm>
            <a:off x="5076056" y="2151404"/>
            <a:ext cx="3365138" cy="195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Standardiserede formater for forskellige maskintyper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Hvordan klarer dine maskiner sig sammenlignet med hinanden?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Hvor godt passer dine maskiner til opgaven?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63FEA9F5-3250-EA42-A133-AB60C4DF1B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439195"/>
              </p:ext>
            </p:extLst>
          </p:nvPr>
        </p:nvGraphicFramePr>
        <p:xfrm>
          <a:off x="1661268" y="3861048"/>
          <a:ext cx="5029376" cy="274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269EAC6-414A-9341-8BD4-78B4A131D970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da-DK" sz="3200" dirty="0"/>
              <a:t>Brugerfladen: Mine maskiner</a:t>
            </a: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xmlns="" id="{5E646478-0F65-D847-A983-E893DBD5D47A}"/>
              </a:ext>
            </a:extLst>
          </p:cNvPr>
          <p:cNvSpPr>
            <a:spLocks noEditPoints="1"/>
          </p:cNvSpPr>
          <p:nvPr/>
        </p:nvSpPr>
        <p:spPr bwMode="auto">
          <a:xfrm>
            <a:off x="6947035" y="343037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xmlns="" id="{CF85A10B-0CAF-9948-9F1F-5D2D5AA63ABE}"/>
              </a:ext>
            </a:extLst>
          </p:cNvPr>
          <p:cNvSpPr>
            <a:spLocks noEditPoints="1"/>
          </p:cNvSpPr>
          <p:nvPr/>
        </p:nvSpPr>
        <p:spPr bwMode="auto">
          <a:xfrm>
            <a:off x="6664808" y="600922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xmlns="" id="{EF6DCC97-7853-1545-B607-649FD7C81E9D}"/>
              </a:ext>
            </a:extLst>
          </p:cNvPr>
          <p:cNvSpPr>
            <a:spLocks noEditPoints="1"/>
          </p:cNvSpPr>
          <p:nvPr/>
        </p:nvSpPr>
        <p:spPr bwMode="auto">
          <a:xfrm>
            <a:off x="7139466" y="628065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xmlns="" id="{DB1013C4-9358-B744-86E7-340780C5B3A7}"/>
              </a:ext>
            </a:extLst>
          </p:cNvPr>
          <p:cNvSpPr>
            <a:spLocks noEditPoints="1"/>
          </p:cNvSpPr>
          <p:nvPr/>
        </p:nvSpPr>
        <p:spPr bwMode="auto">
          <a:xfrm>
            <a:off x="6664808" y="966281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xmlns="" id="{7D150693-4AE5-BA4A-B70C-9B929F96376C}"/>
              </a:ext>
            </a:extLst>
          </p:cNvPr>
          <p:cNvSpPr>
            <a:spLocks noEditPoints="1"/>
          </p:cNvSpPr>
          <p:nvPr/>
        </p:nvSpPr>
        <p:spPr bwMode="auto">
          <a:xfrm>
            <a:off x="7139466" y="966280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89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Brugerfladen: Min opgave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5"/>
            <a:ext cx="8136904" cy="504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b="1" dirty="0"/>
              <a:t>Bruger: Maskinejere og maskinførere (entreprenører)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8E4A6-9F2C-0141-A141-CCDF51EBA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64" y="323844"/>
            <a:ext cx="984820" cy="87290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8BD6F71-5EB3-0440-B294-80601000C85E}"/>
              </a:ext>
            </a:extLst>
          </p:cNvPr>
          <p:cNvSpPr txBox="1">
            <a:spLocks/>
          </p:cNvSpPr>
          <p:nvPr/>
        </p:nvSpPr>
        <p:spPr>
          <a:xfrm>
            <a:off x="5349646" y="2121731"/>
            <a:ext cx="3387836" cy="195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Få data til fakturering og afregning.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Hvor meget er der skovet i den enkelte bevoksning?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Standardiserede formater for forskellige maskintyper.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E437A2-7CC6-614A-814F-CF1FB0F4CB21}"/>
              </a:ext>
            </a:extLst>
          </p:cNvPr>
          <p:cNvSpPr txBox="1">
            <a:spLocks/>
          </p:cNvSpPr>
          <p:nvPr/>
        </p:nvSpPr>
        <p:spPr>
          <a:xfrm>
            <a:off x="323528" y="2094470"/>
            <a:ext cx="4968552" cy="210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da-DK" sz="1800" dirty="0"/>
              <a:t>Information om den </a:t>
            </a:r>
            <a:r>
              <a:rPr lang="da-DK" sz="1800" b="1" u="sng" dirty="0"/>
              <a:t>enkelte bevoksning</a:t>
            </a:r>
            <a:r>
              <a:rPr lang="da-DK" sz="1800" dirty="0"/>
              <a:t>: </a:t>
            </a:r>
          </a:p>
          <a:p>
            <a:pPr algn="just"/>
            <a:r>
              <a:rPr lang="da-DK" sz="1800" dirty="0"/>
              <a:t>Sammendrag (sortimenter fordelt til træarter)</a:t>
            </a:r>
          </a:p>
          <a:p>
            <a:pPr algn="just"/>
            <a:r>
              <a:rPr lang="da-DK" sz="1800" dirty="0" err="1"/>
              <a:t>Udkørerens</a:t>
            </a:r>
            <a:r>
              <a:rPr lang="da-DK" sz="1800" dirty="0"/>
              <a:t> produktion (læs per dag)</a:t>
            </a:r>
          </a:p>
          <a:p>
            <a:pPr algn="just"/>
            <a:r>
              <a:rPr lang="da-DK" sz="1800" dirty="0"/>
              <a:t>Oversigt på kort (geografisk fordeling)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92D839-0EF0-B048-9266-BC4856CAD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891" y="3987336"/>
            <a:ext cx="5098633" cy="22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4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5"/>
            <a:ext cx="3456384" cy="612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b="1" dirty="0"/>
              <a:t>Brugere</a:t>
            </a:r>
            <a:r>
              <a:rPr lang="da-DK" sz="1800" dirty="0"/>
              <a:t>: </a:t>
            </a:r>
            <a:r>
              <a:rPr lang="da-DK" sz="1800" b="1" dirty="0"/>
              <a:t>Skovejer og dennes repræsentant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8BD6F71-5EB3-0440-B294-80601000C85E}"/>
              </a:ext>
            </a:extLst>
          </p:cNvPr>
          <p:cNvSpPr txBox="1">
            <a:spLocks/>
          </p:cNvSpPr>
          <p:nvPr/>
        </p:nvSpPr>
        <p:spPr>
          <a:xfrm>
            <a:off x="5004048" y="1772816"/>
            <a:ext cx="3387836" cy="2423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a-DK" sz="1800" dirty="0"/>
              <a:t>Kort og sammendrag af mængder fordelt til træarter og sortimenter.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/>
              <a:t>Hvor har maskinerne arbejdet?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/>
              <a:t>Hvor meget er der skovet i en specifik bevoksning (skov)?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E437A2-7CC6-614A-814F-CF1FB0F4CB21}"/>
              </a:ext>
            </a:extLst>
          </p:cNvPr>
          <p:cNvSpPr txBox="1">
            <a:spLocks/>
          </p:cNvSpPr>
          <p:nvPr/>
        </p:nvSpPr>
        <p:spPr>
          <a:xfrm>
            <a:off x="323528" y="2100634"/>
            <a:ext cx="4596060" cy="2137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da-DK" sz="1800" dirty="0"/>
              <a:t>Information om den </a:t>
            </a:r>
            <a:r>
              <a:rPr lang="da-DK" sz="1800" b="1" u="sng" dirty="0"/>
              <a:t>enkelte bevoksning (eller skov)</a:t>
            </a:r>
            <a:endParaRPr lang="da-DK" sz="1800" dirty="0"/>
          </a:p>
          <a:p>
            <a:pPr algn="just"/>
            <a:r>
              <a:rPr lang="da-DK" sz="1800" dirty="0"/>
              <a:t>Sortimentsudfald fordelt til træarter</a:t>
            </a:r>
          </a:p>
          <a:p>
            <a:pPr algn="just"/>
            <a:r>
              <a:rPr lang="da-DK" sz="1800" dirty="0"/>
              <a:t>Oversigt på kort (geografisk fordeling og lokalisering)</a:t>
            </a:r>
          </a:p>
          <a:p>
            <a:pPr algn="just"/>
            <a:r>
              <a:rPr lang="da-DK" sz="1800" dirty="0"/>
              <a:t>Stammekort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92FFCE73-5634-9A40-A49C-6EE802A2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ED4B449-EC5D-224C-AB4A-A1867D800B0B}"/>
              </a:ext>
            </a:extLst>
          </p:cNvPr>
          <p:cNvSpPr txBox="1">
            <a:spLocks/>
          </p:cNvSpPr>
          <p:nvPr/>
        </p:nvSpPr>
        <p:spPr>
          <a:xfrm>
            <a:off x="0" y="208894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Brugerfladen: Min bevoksning</a:t>
            </a:r>
          </a:p>
          <a:p>
            <a:r>
              <a:rPr lang="da-DK" dirty="0"/>
              <a:t>(min skov)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F0BE65-0267-034D-B5B3-342A9759D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5000" b="43182"/>
          <a:stretch/>
        </p:blipFill>
        <p:spPr>
          <a:xfrm>
            <a:off x="7164288" y="246246"/>
            <a:ext cx="792088" cy="95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76D80D3-B683-8248-9517-CC7DA6D1C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355" y="4365104"/>
            <a:ext cx="5155202" cy="19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Brugerfladen: Mine filer &amp; adgang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dirty="0"/>
              <a:t>Brugere: Kan tilgås af alle brugere </a:t>
            </a:r>
          </a:p>
          <a:p>
            <a:pPr>
              <a:lnSpc>
                <a:spcPct val="120000"/>
              </a:lnSpc>
            </a:pPr>
            <a:r>
              <a:rPr lang="da-DK" dirty="0"/>
              <a:t>Etabler en adgangsmail og få adgang til data</a:t>
            </a:r>
          </a:p>
          <a:p>
            <a:pPr>
              <a:lnSpc>
                <a:spcPct val="120000"/>
              </a:lnSpc>
            </a:pPr>
            <a:r>
              <a:rPr lang="da-DK" dirty="0"/>
              <a:t>Til administrationen -høst: </a:t>
            </a:r>
            <a:r>
              <a:rPr lang="da-DK" dirty="0" err="1"/>
              <a:t>Rådata</a:t>
            </a:r>
            <a:r>
              <a:rPr lang="da-DK" dirty="0"/>
              <a:t> såvel som behandlede data</a:t>
            </a:r>
          </a:p>
          <a:p>
            <a:pPr>
              <a:lnSpc>
                <a:spcPct val="120000"/>
              </a:lnSpc>
            </a:pPr>
            <a:r>
              <a:rPr lang="da-DK" dirty="0"/>
              <a:t>Tilføj information til en bevoksning: Opgavetype, </a:t>
            </a:r>
            <a:r>
              <a:rPr lang="da-DK" dirty="0" err="1"/>
              <a:t>terrænginformation</a:t>
            </a:r>
            <a:r>
              <a:rPr lang="da-DK" dirty="0"/>
              <a:t>, bevoksning</a:t>
            </a:r>
          </a:p>
          <a:p>
            <a:pPr>
              <a:lnSpc>
                <a:spcPct val="120000"/>
              </a:lnSpc>
            </a:pPr>
            <a:r>
              <a:rPr lang="da-DK" dirty="0"/>
              <a:t>Upload maskinfiler</a:t>
            </a:r>
          </a:p>
          <a:p>
            <a:pPr>
              <a:lnSpc>
                <a:spcPct val="120000"/>
              </a:lnSpc>
            </a:pPr>
            <a:r>
              <a:rPr lang="da-DK" dirty="0"/>
              <a:t>Download filer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64267A-D6FD-4242-B2EC-B3A3F0B50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86" y="489585"/>
            <a:ext cx="571379" cy="4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4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CH4EFFECT">
      <a:dk1>
        <a:sysClr val="windowText" lastClr="000000"/>
      </a:dk1>
      <a:lt1>
        <a:sysClr val="window" lastClr="FFFFFF"/>
      </a:lt1>
      <a:dk2>
        <a:srgbClr val="77933C"/>
      </a:dk2>
      <a:lt2>
        <a:srgbClr val="C3D69B"/>
      </a:lt2>
      <a:accent1>
        <a:srgbClr val="77933C"/>
      </a:accent1>
      <a:accent2>
        <a:srgbClr val="313C19"/>
      </a:accent2>
      <a:accent3>
        <a:srgbClr val="C3D69B"/>
      </a:accent3>
      <a:accent4>
        <a:srgbClr val="808080"/>
      </a:accent4>
      <a:accent5>
        <a:srgbClr val="E1E1E1"/>
      </a:accent5>
      <a:accent6>
        <a:srgbClr val="9BBB59"/>
      </a:accent6>
      <a:hlink>
        <a:srgbClr val="77933C"/>
      </a:hlink>
      <a:folHlink>
        <a:srgbClr val="77933C"/>
      </a:folHlink>
    </a:clrScheme>
    <a:fontScheme name="TECH4EFFEC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750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TECH4EFFECT – KNOWLEDGE AND TECHNOLOGIES FOR EFFECTIVE WOOD PROCUREMENT  SILVISMART The forestry efficiency portal</vt:lpstr>
      <vt:lpstr>Hvad er SILVISMART?</vt:lpstr>
      <vt:lpstr>SILVISMART services: Fra maskinind-samlede data til daglig brug</vt:lpstr>
      <vt:lpstr>Data fortrolighed og sikkerhed</vt:lpstr>
      <vt:lpstr>Hvem henvender SILVISMART sig til og hvorfor bruge systemet?</vt:lpstr>
      <vt:lpstr>PowerPoint Presentation</vt:lpstr>
      <vt:lpstr>Brugerfladen: Min opgave</vt:lpstr>
      <vt:lpstr>PowerPoint Presentation</vt:lpstr>
      <vt:lpstr>Brugerfladen: Mine filer &amp; adgang</vt:lpstr>
      <vt:lpstr>Dataoverførsel</vt:lpstr>
      <vt:lpstr>Du kan få adgang til SILVISMART!</vt:lpstr>
      <vt:lpstr>Det globale system</vt:lpstr>
      <vt:lpstr>Konsortium</vt:lpstr>
      <vt:lpstr>Acknowledgements</vt:lpstr>
      <vt:lpstr>Tak for opmærksom- heden…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Fichtenbauer</dc:creator>
  <cp:lastModifiedBy>Niels Strange</cp:lastModifiedBy>
  <cp:revision>272</cp:revision>
  <dcterms:created xsi:type="dcterms:W3CDTF">2017-02-20T15:16:35Z</dcterms:created>
  <dcterms:modified xsi:type="dcterms:W3CDTF">2020-01-23T13:24:41Z</dcterms:modified>
</cp:coreProperties>
</file>